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5" r:id="rId3"/>
    <p:sldId id="291" r:id="rId4"/>
    <p:sldId id="294" r:id="rId5"/>
    <p:sldId id="295" r:id="rId6"/>
    <p:sldId id="292" r:id="rId7"/>
    <p:sldId id="296" r:id="rId8"/>
    <p:sldId id="299" r:id="rId9"/>
    <p:sldId id="297" r:id="rId10"/>
    <p:sldId id="300" r:id="rId11"/>
    <p:sldId id="302" r:id="rId12"/>
    <p:sldId id="301" r:id="rId13"/>
    <p:sldId id="303" r:id="rId14"/>
    <p:sldId id="304" r:id="rId15"/>
    <p:sldId id="305" r:id="rId16"/>
    <p:sldId id="306" r:id="rId17"/>
    <p:sldId id="298" r:id="rId18"/>
    <p:sldId id="307" r:id="rId19"/>
    <p:sldId id="308" r:id="rId20"/>
    <p:sldId id="293" r:id="rId21"/>
    <p:sldId id="28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44F"/>
    <a:srgbClr val="41445A"/>
    <a:srgbClr val="02133C"/>
    <a:srgbClr val="CFD1D7"/>
    <a:srgbClr val="D3D6DF"/>
    <a:srgbClr val="C8CBD6"/>
    <a:srgbClr val="C9C9C9"/>
    <a:srgbClr val="373B46"/>
    <a:srgbClr val="F2F2F2"/>
    <a:srgbClr val="209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82" autoAdjust="0"/>
    <p:restoredTop sz="95250" autoAdjust="0"/>
  </p:normalViewPr>
  <p:slideViewPr>
    <p:cSldViewPr snapToGrid="0">
      <p:cViewPr>
        <p:scale>
          <a:sx n="81" d="100"/>
          <a:sy n="81" d="100"/>
        </p:scale>
        <p:origin x="-1152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0" d="100"/>
          <a:sy n="110" d="100"/>
        </p:scale>
        <p:origin x="156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AD422-0CE2-7345-9C9C-5AE431B01D98}" type="datetimeFigureOut">
              <a:rPr lang="en-US" altLang="ko-KR" smtClean="0"/>
              <a:t>9/13/2017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AF04-A4AB-394B-8174-0452DE40444D}" type="slidenum">
              <a:rPr lang="en-US" altLang="ko-KR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83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593C2-BB06-FE4C-A097-5F24D72EFBBA}" type="datetimeFigureOut">
              <a:rPr lang="en-US" altLang="ko-KR" smtClean="0"/>
              <a:t>9/13/2017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C0F5F-2408-184D-BCB4-04B8D7BCC9C3}" type="slidenum">
              <a:rPr lang="en-US" altLang="ko-KR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816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13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17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94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0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13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62125" y="3049433"/>
            <a:ext cx="5619750" cy="754988"/>
          </a:xfrm>
        </p:spPr>
        <p:txBody>
          <a:bodyPr lIns="0" rIns="0" anchor="ctr">
            <a:norm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3400" b="1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BLACK AND WHITE BASIC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62125" y="3942925"/>
            <a:ext cx="5619750" cy="457626"/>
          </a:xfrm>
        </p:spPr>
        <p:txBody>
          <a:bodyPr lIns="0" rIns="0" anchor="ctr"/>
          <a:lstStyle>
            <a:lvl1pPr marL="0" indent="0" algn="dist">
              <a:buFont typeface="Arial" panose="020B0604020202020204" pitchFamily="34" charset="0"/>
              <a:buNone/>
              <a:defRPr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POWERPOINT TEMPLATE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9080" y="4944685"/>
            <a:ext cx="1005840" cy="631614"/>
          </a:xfr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 smtClean="0"/>
              <a:t>NAME</a:t>
            </a:r>
            <a:endParaRPr lang="en-US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2" hasCustomPrompt="1"/>
          </p:nvPr>
        </p:nvSpPr>
        <p:spPr>
          <a:xfrm>
            <a:off x="1762125" y="2483503"/>
            <a:ext cx="5619750" cy="450116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ko-KR" altLang="en-US" sz="1600" b="0" baseline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ko-KR" altLang="en-US" sz="1400" smtClean="0">
                <a:solidFill>
                  <a:schemeClr val="bg1"/>
                </a:solidFill>
              </a:defRPr>
            </a:lvl2pPr>
            <a:lvl3pPr>
              <a:defRPr lang="ko-KR" altLang="en-US" sz="1200" smtClean="0">
                <a:solidFill>
                  <a:schemeClr val="bg1"/>
                </a:solidFill>
              </a:defRPr>
            </a:lvl3pPr>
            <a:lvl4pPr>
              <a:defRPr lang="ko-KR" altLang="en-US" sz="1100" smtClean="0">
                <a:solidFill>
                  <a:schemeClr val="bg1"/>
                </a:solidFill>
              </a:defRPr>
            </a:lvl4pPr>
            <a:lvl5pPr>
              <a:defRPr lang="ko-KR" altLang="en-US" sz="1100">
                <a:solidFill>
                  <a:schemeClr val="bg1"/>
                </a:solidFill>
              </a:defRPr>
            </a:lvl5pPr>
          </a:lstStyle>
          <a:p>
            <a:pPr lvl="0" algn="ctr">
              <a:lnSpc>
                <a:spcPct val="100000"/>
              </a:lnSpc>
              <a:spcBef>
                <a:spcPct val="0"/>
              </a:spcBef>
            </a:pPr>
            <a:r>
              <a:rPr lang="en-US" altLang="ko-KR" dirty="0"/>
              <a:t>YOUR LOGO HERE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4507341" y="5859352"/>
            <a:ext cx="147954" cy="99353"/>
          </a:xfrm>
          <a:prstGeom prst="line">
            <a:avLst/>
          </a:prstGeom>
          <a:ln w="6350" cap="rnd" cmpd="sng">
            <a:solidFill>
              <a:schemeClr val="tx1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19"/>
          <p:cNvSpPr>
            <a:spLocks noGrp="1"/>
          </p:cNvSpPr>
          <p:nvPr>
            <p:ph sz="quarter" idx="13" hasCustomPrompt="1"/>
          </p:nvPr>
        </p:nvSpPr>
        <p:spPr>
          <a:xfrm>
            <a:off x="4068763" y="6229350"/>
            <a:ext cx="1006475" cy="628650"/>
          </a:xfrm>
        </p:spPr>
        <p:txBody>
          <a:bodyPr/>
          <a:lstStyle>
            <a:lvl1pPr algn="ctr">
              <a:lnSpc>
                <a:spcPct val="100000"/>
              </a:lnSpc>
              <a:defRPr sz="2000">
                <a:ln>
                  <a:solidFill>
                    <a:schemeClr val="tx1">
                      <a:alpha val="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LOGO2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36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8270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414" y="488112"/>
            <a:ext cx="8314586" cy="488202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spc="-90" baseline="0" dirty="0">
                <a:solidFill>
                  <a:srgbClr val="373B46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634" y="1270762"/>
            <a:ext cx="8219465" cy="450883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829414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58667" y="6325221"/>
            <a:ext cx="83592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164349" y="1721645"/>
            <a:ext cx="48811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164349" y="976313"/>
            <a:ext cx="48811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83227">
            <a:off x="38766" y="263059"/>
            <a:ext cx="718413" cy="450196"/>
          </a:xfrm>
          <a:prstGeom prst="rect">
            <a:avLst/>
          </a:prstGeom>
        </p:spPr>
      </p:pic>
      <p:cxnSp>
        <p:nvCxnSpPr>
          <p:cNvPr id="15" name="직선 연결선 14"/>
          <p:cNvCxnSpPr/>
          <p:nvPr userDrawn="1"/>
        </p:nvCxnSpPr>
        <p:spPr>
          <a:xfrm>
            <a:off x="4878265" y="1152295"/>
            <a:ext cx="205968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64350" y="5679168"/>
            <a:ext cx="488113" cy="468540"/>
          </a:xfrm>
        </p:spPr>
        <p:txBody>
          <a:bodyPr/>
          <a:lstStyle>
            <a:lvl1pPr algn="dist">
              <a:defRPr sz="800" b="1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ADSTORE</a:t>
            </a:r>
          </a:p>
          <a:p>
            <a:pPr lvl="0"/>
            <a:r>
              <a:rPr lang="en-US" altLang="ko-KR" dirty="0"/>
              <a:t>-L@RGO</a:t>
            </a:r>
            <a:endParaRPr lang="ko-KR" altLang="en-US" dirty="0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4350" y="975520"/>
            <a:ext cx="488113" cy="746125"/>
          </a:xfrm>
        </p:spPr>
        <p:txBody>
          <a:bodyPr/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SIMPLE</a:t>
            </a:r>
          </a:p>
          <a:p>
            <a:pPr lvl="0"/>
            <a:r>
              <a:rPr lang="en-US" altLang="ko-KR" dirty="0"/>
              <a:t>WHITE</a:t>
            </a:r>
          </a:p>
          <a:p>
            <a:pPr lvl="0"/>
            <a:r>
              <a:rPr lang="en-US" altLang="ko-KR" dirty="0"/>
              <a:t>BASIC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85" y="6572689"/>
            <a:ext cx="488114" cy="183043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835634" y="1840111"/>
            <a:ext cx="8219465" cy="492378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064429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129" userDrawn="1">
          <p15:clr>
            <a:srgbClr val="FBAE40"/>
          </p15:clr>
        </p15:guide>
        <p15:guide id="3" pos="52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8"/>
          <p:cNvSpPr txBox="1">
            <a:spLocks/>
          </p:cNvSpPr>
          <p:nvPr userDrawn="1"/>
        </p:nvSpPr>
        <p:spPr>
          <a:xfrm>
            <a:off x="917349" y="140941"/>
            <a:ext cx="8099878" cy="6576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8270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414" y="488112"/>
            <a:ext cx="8314586" cy="488202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spc="-90" baseline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634" y="1270762"/>
            <a:ext cx="8219465" cy="450883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829414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58667" y="6325221"/>
            <a:ext cx="83592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164349" y="1721645"/>
            <a:ext cx="48811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164349" y="976313"/>
            <a:ext cx="48811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83227">
            <a:off x="38766" y="263059"/>
            <a:ext cx="718413" cy="450196"/>
          </a:xfrm>
          <a:prstGeom prst="rect">
            <a:avLst/>
          </a:prstGeom>
        </p:spPr>
      </p:pic>
      <p:cxnSp>
        <p:nvCxnSpPr>
          <p:cNvPr id="15" name="직선 연결선 14"/>
          <p:cNvCxnSpPr/>
          <p:nvPr userDrawn="1"/>
        </p:nvCxnSpPr>
        <p:spPr>
          <a:xfrm>
            <a:off x="4878265" y="1152295"/>
            <a:ext cx="205968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64350" y="5679168"/>
            <a:ext cx="488113" cy="468540"/>
          </a:xfrm>
        </p:spPr>
        <p:txBody>
          <a:bodyPr/>
          <a:lstStyle>
            <a:lvl1pPr algn="dist">
              <a:defRPr sz="800" b="1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ADSTORE</a:t>
            </a:r>
          </a:p>
          <a:p>
            <a:pPr lvl="0"/>
            <a:r>
              <a:rPr lang="en-US" altLang="ko-KR" dirty="0"/>
              <a:t>-L@RGO</a:t>
            </a:r>
            <a:endParaRPr lang="ko-KR" altLang="en-US" dirty="0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4350" y="975520"/>
            <a:ext cx="488113" cy="746125"/>
          </a:xfrm>
        </p:spPr>
        <p:txBody>
          <a:bodyPr/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SIMPLE</a:t>
            </a:r>
          </a:p>
          <a:p>
            <a:pPr lvl="0"/>
            <a:r>
              <a:rPr lang="en-US" altLang="ko-KR" dirty="0"/>
              <a:t>WHITE</a:t>
            </a:r>
          </a:p>
          <a:p>
            <a:pPr lvl="0"/>
            <a:r>
              <a:rPr lang="en-US" altLang="ko-KR" dirty="0"/>
              <a:t>BASIC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85" y="6572689"/>
            <a:ext cx="488114" cy="183043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835634" y="1840111"/>
            <a:ext cx="8219465" cy="492378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09216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129">
          <p15:clr>
            <a:srgbClr val="FBAE40"/>
          </p15:clr>
        </p15:guide>
        <p15:guide id="3" pos="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lnSpc>
                <a:spcPct val="7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lnSpc>
                <a:spcPct val="7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ko-KR" smtClean="0"/>
              <a:t>NAME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r">
              <a:lnSpc>
                <a:spcPct val="70000"/>
              </a:lnSpc>
              <a:defRPr sz="1200" spc="-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84D7C-4A9F-42D1-ACE2-755204AF4115}" type="slidenum">
              <a:rPr lang="ko-KR" altLang="en-US" smtClean="0"/>
              <a:pPr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0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70000"/>
        </a:lnSpc>
        <a:spcBef>
          <a:spcPts val="1000"/>
        </a:spcBef>
        <a:buFont typeface="Arial" panose="020B0604020202020204" pitchFamily="34" charset="0"/>
        <a:buNone/>
        <a:defRPr sz="2800" kern="1200" spc="-7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70000"/>
        </a:lnSpc>
        <a:spcBef>
          <a:spcPts val="500"/>
        </a:spcBef>
        <a:buFont typeface="Arial" panose="020B0604020202020204" pitchFamily="34" charset="0"/>
        <a:buNone/>
        <a:defRPr sz="2400" kern="1200" spc="-7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70000"/>
        </a:lnSpc>
        <a:spcBef>
          <a:spcPts val="500"/>
        </a:spcBef>
        <a:buFont typeface="Arial" panose="020B0604020202020204" pitchFamily="34" charset="0"/>
        <a:buNone/>
        <a:defRPr sz="2000" kern="1200" spc="-7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70000"/>
        </a:lnSpc>
        <a:spcBef>
          <a:spcPts val="500"/>
        </a:spcBef>
        <a:buFont typeface="Arial" panose="020B0604020202020204" pitchFamily="34" charset="0"/>
        <a:buNone/>
        <a:defRPr sz="1800" kern="1200" spc="-7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70000"/>
        </a:lnSpc>
        <a:spcBef>
          <a:spcPts val="500"/>
        </a:spcBef>
        <a:buFont typeface="Arial" panose="020B0604020202020204" pitchFamily="34" charset="0"/>
        <a:buNone/>
        <a:defRPr sz="1800" kern="1200" spc="-7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-10529" y="2062946"/>
            <a:ext cx="9165600" cy="2716696"/>
            <a:chOff x="510165" y="2832370"/>
            <a:chExt cx="9154526" cy="271669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65" y="2832370"/>
              <a:ext cx="9144001" cy="2716696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510165" y="2832370"/>
              <a:ext cx="9154526" cy="271669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4077648" y="763170"/>
            <a:ext cx="988705" cy="619575"/>
          </a:xfrm>
          <a:prstGeom prst="rect">
            <a:avLst/>
          </a:prstGeom>
        </p:spPr>
      </p:pic>
      <p:sp>
        <p:nvSpPr>
          <p:cNvPr id="20" name="제목 19"/>
          <p:cNvSpPr>
            <a:spLocks noGrp="1"/>
          </p:cNvSpPr>
          <p:nvPr>
            <p:ph type="ctrTitle"/>
          </p:nvPr>
        </p:nvSpPr>
        <p:spPr>
          <a:xfrm>
            <a:off x="1733995" y="2666306"/>
            <a:ext cx="5619750" cy="754988"/>
          </a:xfrm>
        </p:spPr>
        <p:txBody>
          <a:bodyPr>
            <a:normAutofit/>
          </a:bodyPr>
          <a:lstStyle/>
          <a:p>
            <a:r>
              <a:rPr lang="en-US" altLang="ko-KR" b="0" dirty="0">
                <a:latin typeface="+mn-ea"/>
                <a:ea typeface="+mn-ea"/>
              </a:rPr>
              <a:t>3DINV</a:t>
            </a:r>
            <a:endParaRPr lang="ko-KR" altLang="en-US" b="0" dirty="0">
              <a:latin typeface="+mn-ea"/>
              <a:ea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10863" y="2625774"/>
            <a:ext cx="5666014" cy="836478"/>
            <a:chOff x="1892363" y="3049858"/>
            <a:chExt cx="5364480" cy="754563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부제목 17"/>
          <p:cNvSpPr txBox="1">
            <a:spLocks/>
          </p:cNvSpPr>
          <p:nvPr/>
        </p:nvSpPr>
        <p:spPr>
          <a:xfrm>
            <a:off x="1808834" y="3927359"/>
            <a:ext cx="5470072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800" b="1" dirty="0">
                <a:latin typeface="+mj-ea"/>
                <a:ea typeface="+mj-ea"/>
              </a:rPr>
              <a:t>3D Indoor </a:t>
            </a:r>
            <a:r>
              <a:rPr lang="en-US" altLang="ko-KR" sz="1800" b="1" dirty="0" smtClean="0">
                <a:latin typeface="+mj-ea"/>
                <a:ea typeface="+mj-ea"/>
              </a:rPr>
              <a:t>Navigation </a:t>
            </a:r>
            <a:r>
              <a:rPr lang="en-US" altLang="ko-KR" sz="1800" b="1" dirty="0">
                <a:latin typeface="+mj-ea"/>
                <a:ea typeface="+mj-ea"/>
              </a:rPr>
              <a:t>Viewer</a:t>
            </a:r>
            <a:endParaRPr lang="ko-KR" altLang="en-US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49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METHOD</a:t>
            </a:r>
            <a:endParaRPr lang="en-US" altLang="ko-KR" dirty="0"/>
          </a:p>
        </p:txBody>
      </p:sp>
      <p:sp>
        <p:nvSpPr>
          <p:cNvPr id="9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METHOD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A4CE6782-074D-47C3-A6F5-D6838DEDD5BA}"/>
              </a:ext>
            </a:extLst>
          </p:cNvPr>
          <p:cNvSpPr txBox="1">
            <a:spLocks/>
          </p:cNvSpPr>
          <p:nvPr/>
        </p:nvSpPr>
        <p:spPr>
          <a:xfrm>
            <a:off x="1034228" y="1661699"/>
            <a:ext cx="414020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800" b="1" spc="-90" dirty="0" smtClean="0">
                <a:solidFill>
                  <a:srgbClr val="373B46"/>
                </a:solidFill>
                <a:latin typeface="+mj-ea"/>
                <a:ea typeface="+mj-ea"/>
              </a:rPr>
              <a:t>2. </a:t>
            </a:r>
            <a:r>
              <a:rPr lang="en-US" altLang="ko-KR" sz="1800" dirty="0">
                <a:solidFill>
                  <a:srgbClr val="212121"/>
                </a:solidFill>
                <a:latin typeface="Apple SD Gothic Neo"/>
              </a:rPr>
              <a:t>Map and network implementation</a:t>
            </a:r>
            <a:endParaRPr lang="en-US" altLang="ko-KR" sz="1800" dirty="0">
              <a:solidFill>
                <a:srgbClr val="212121"/>
              </a:solidFill>
              <a:latin typeface="Apple SD Gothic Neo"/>
            </a:endParaRPr>
          </a:p>
        </p:txBody>
      </p:sp>
      <p:sp>
        <p:nvSpPr>
          <p:cNvPr id="12" name="Cube 11"/>
          <p:cNvSpPr/>
          <p:nvPr/>
        </p:nvSpPr>
        <p:spPr>
          <a:xfrm>
            <a:off x="1207477" y="2809904"/>
            <a:ext cx="1172308" cy="1139319"/>
          </a:xfrm>
          <a:prstGeom prst="cub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Parallélogramme 17"/>
          <p:cNvSpPr/>
          <p:nvPr/>
        </p:nvSpPr>
        <p:spPr>
          <a:xfrm rot="8214781">
            <a:off x="4548077" y="3003198"/>
            <a:ext cx="978517" cy="644766"/>
          </a:xfrm>
          <a:prstGeom prst="parallelogram">
            <a:avLst>
              <a:gd name="adj" fmla="val 924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allélogramme 18"/>
          <p:cNvSpPr/>
          <p:nvPr/>
        </p:nvSpPr>
        <p:spPr>
          <a:xfrm rot="8306473">
            <a:off x="6856904" y="2984947"/>
            <a:ext cx="1117602" cy="759985"/>
          </a:xfrm>
          <a:prstGeom prst="parallelogram">
            <a:avLst>
              <a:gd name="adj" fmla="val 85864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rganigramme : Connecteur 19"/>
          <p:cNvSpPr/>
          <p:nvPr/>
        </p:nvSpPr>
        <p:spPr>
          <a:xfrm>
            <a:off x="7492538" y="2663029"/>
            <a:ext cx="152400" cy="16557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Connecteur 20"/>
          <p:cNvSpPr/>
          <p:nvPr/>
        </p:nvSpPr>
        <p:spPr>
          <a:xfrm>
            <a:off x="7175244" y="2883445"/>
            <a:ext cx="152400" cy="16557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rganigramme : Connecteur 21"/>
          <p:cNvSpPr/>
          <p:nvPr/>
        </p:nvSpPr>
        <p:spPr>
          <a:xfrm>
            <a:off x="7538045" y="3662085"/>
            <a:ext cx="152400" cy="16557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rganigramme : Connecteur 22"/>
          <p:cNvSpPr/>
          <p:nvPr/>
        </p:nvSpPr>
        <p:spPr>
          <a:xfrm>
            <a:off x="7175244" y="3905944"/>
            <a:ext cx="152400" cy="16557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Image result for translation and ro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06" y="5048462"/>
            <a:ext cx="4369646" cy="146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be 24"/>
          <p:cNvSpPr/>
          <p:nvPr/>
        </p:nvSpPr>
        <p:spPr>
          <a:xfrm>
            <a:off x="4002120" y="2755923"/>
            <a:ext cx="1172308" cy="1139319"/>
          </a:xfrm>
          <a:prstGeom prst="cub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1034228" y="2527704"/>
            <a:ext cx="2111964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fr-FR" sz="1600" dirty="0" err="1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cellSpaceMember</a:t>
            </a:r>
            <a:endParaRPr lang="fr-FR" dirty="0">
              <a:ln>
                <a:solidFill>
                  <a:srgbClr val="333944">
                    <a:alpha val="0"/>
                  </a:srgbClr>
                </a:solidFill>
              </a:ln>
              <a:solidFill>
                <a:srgbClr val="212121"/>
              </a:solidFill>
              <a:latin typeface="Apple SD Gothic Neo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3930120" y="2466613"/>
            <a:ext cx="2111964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fr-FR" sz="1600" dirty="0" err="1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surfaceMember</a:t>
            </a:r>
            <a:endParaRPr lang="fr-FR" sz="1600" dirty="0">
              <a:ln>
                <a:solidFill>
                  <a:srgbClr val="333944">
                    <a:alpha val="0"/>
                  </a:srgbClr>
                </a:solidFill>
              </a:ln>
              <a:solidFill>
                <a:srgbClr val="212121"/>
              </a:solidFill>
              <a:latin typeface="Apple SD Gothic Neo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857529" y="2372147"/>
            <a:ext cx="157481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fr-FR" sz="1600" dirty="0" err="1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coordinates</a:t>
            </a:r>
            <a:endParaRPr lang="fr-FR" dirty="0">
              <a:ln>
                <a:solidFill>
                  <a:srgbClr val="333944">
                    <a:alpha val="0"/>
                  </a:srgbClr>
                </a:solidFill>
              </a:ln>
              <a:solidFill>
                <a:srgbClr val="212121"/>
              </a:solidFill>
              <a:latin typeface="Apple SD Gothic Neo"/>
            </a:endParaRPr>
          </a:p>
        </p:txBody>
      </p:sp>
      <p:sp>
        <p:nvSpPr>
          <p:cNvPr id="26" name="Flèche droite 25"/>
          <p:cNvSpPr/>
          <p:nvPr/>
        </p:nvSpPr>
        <p:spPr>
          <a:xfrm>
            <a:off x="2754923" y="3200400"/>
            <a:ext cx="762000" cy="17916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 droite 30"/>
          <p:cNvSpPr/>
          <p:nvPr/>
        </p:nvSpPr>
        <p:spPr>
          <a:xfrm>
            <a:off x="5883082" y="3200400"/>
            <a:ext cx="762000" cy="17916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5400000">
            <a:off x="7131006" y="4501663"/>
            <a:ext cx="762000" cy="17916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01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86" y="1629508"/>
            <a:ext cx="6581647" cy="4009292"/>
          </a:xfrm>
          <a:prstGeom prst="rect">
            <a:avLst/>
          </a:prstGeom>
        </p:spPr>
      </p:pic>
      <p:sp>
        <p:nvSpPr>
          <p:cNvPr id="8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METHOD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METHOD</a:t>
            </a: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A4CE6782-074D-47C3-A6F5-D6838DEDD5BA}"/>
              </a:ext>
            </a:extLst>
          </p:cNvPr>
          <p:cNvSpPr txBox="1">
            <a:spLocks/>
          </p:cNvSpPr>
          <p:nvPr/>
        </p:nvSpPr>
        <p:spPr>
          <a:xfrm>
            <a:off x="2665903" y="5509083"/>
            <a:ext cx="5165114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600" i="1" spc="-90" dirty="0">
                <a:solidFill>
                  <a:srgbClr val="373B46"/>
                </a:solidFill>
                <a:latin typeface="+mj-ea"/>
                <a:ea typeface="+mj-ea"/>
              </a:rPr>
              <a:t>Building of </a:t>
            </a:r>
            <a:r>
              <a:rPr lang="en-US" altLang="ko-KR" sz="1600" i="1" spc="-90" dirty="0" err="1">
                <a:solidFill>
                  <a:srgbClr val="373B46"/>
                </a:solidFill>
                <a:latin typeface="+mj-ea"/>
                <a:ea typeface="+mj-ea"/>
              </a:rPr>
              <a:t>Lotte</a:t>
            </a:r>
            <a:r>
              <a:rPr lang="en-US" altLang="ko-KR" sz="1600" i="1" spc="-90" dirty="0">
                <a:solidFill>
                  <a:srgbClr val="373B46"/>
                </a:solidFill>
                <a:latin typeface="+mj-ea"/>
                <a:ea typeface="+mj-ea"/>
              </a:rPr>
              <a:t> World Mall located in Seoul, South Korea</a:t>
            </a:r>
            <a:endParaRPr lang="en-US" altLang="ko-KR" sz="1600" i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122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METHOD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METHOD</a:t>
            </a:r>
            <a:endParaRPr lang="en-US" altLang="ko-KR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A4CE6782-074D-47C3-A6F5-D6838DEDD5BA}"/>
              </a:ext>
            </a:extLst>
          </p:cNvPr>
          <p:cNvSpPr txBox="1">
            <a:spLocks/>
          </p:cNvSpPr>
          <p:nvPr/>
        </p:nvSpPr>
        <p:spPr>
          <a:xfrm>
            <a:off x="1034228" y="1661699"/>
            <a:ext cx="414020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800" b="1" spc="-90" dirty="0" smtClean="0">
                <a:solidFill>
                  <a:srgbClr val="373B46"/>
                </a:solidFill>
                <a:latin typeface="+mj-ea"/>
                <a:ea typeface="+mj-ea"/>
              </a:rPr>
              <a:t>2. </a:t>
            </a:r>
            <a:r>
              <a:rPr lang="en-US" altLang="ko-KR" sz="1800" dirty="0">
                <a:solidFill>
                  <a:srgbClr val="212121"/>
                </a:solidFill>
                <a:latin typeface="Apple SD Gothic Neo"/>
              </a:rPr>
              <a:t>Map and network implementation</a:t>
            </a:r>
            <a:endParaRPr lang="en-US" altLang="ko-KR" sz="1800" dirty="0">
              <a:solidFill>
                <a:srgbClr val="212121"/>
              </a:solidFill>
              <a:latin typeface="Apple SD Gothic Neo"/>
            </a:endParaRPr>
          </a:p>
        </p:txBody>
      </p:sp>
      <p:sp>
        <p:nvSpPr>
          <p:cNvPr id="10" name="Cube 9"/>
          <p:cNvSpPr/>
          <p:nvPr/>
        </p:nvSpPr>
        <p:spPr>
          <a:xfrm>
            <a:off x="1840523" y="2809904"/>
            <a:ext cx="1172308" cy="1139319"/>
          </a:xfrm>
          <a:prstGeom prst="cub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ube 10"/>
          <p:cNvSpPr/>
          <p:nvPr/>
        </p:nvSpPr>
        <p:spPr>
          <a:xfrm>
            <a:off x="1348389" y="4542019"/>
            <a:ext cx="1172308" cy="1139319"/>
          </a:xfrm>
          <a:prstGeom prst="cub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arallélogramme 11"/>
          <p:cNvSpPr/>
          <p:nvPr/>
        </p:nvSpPr>
        <p:spPr>
          <a:xfrm rot="8303636">
            <a:off x="1906497" y="4777880"/>
            <a:ext cx="970963" cy="664973"/>
          </a:xfrm>
          <a:prstGeom prst="parallelogram">
            <a:avLst>
              <a:gd name="adj" fmla="val 90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ube 12"/>
          <p:cNvSpPr/>
          <p:nvPr/>
        </p:nvSpPr>
        <p:spPr>
          <a:xfrm>
            <a:off x="2251066" y="4539394"/>
            <a:ext cx="1172308" cy="1139319"/>
          </a:xfrm>
          <a:prstGeom prst="cub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>
            <a:off x="3950677" y="3289981"/>
            <a:ext cx="762000" cy="17916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3950677" y="5015817"/>
            <a:ext cx="762000" cy="17916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Connecteur 15"/>
          <p:cNvSpPr/>
          <p:nvPr/>
        </p:nvSpPr>
        <p:spPr>
          <a:xfrm>
            <a:off x="6266706" y="3124405"/>
            <a:ext cx="339248" cy="34473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Moins 16"/>
          <p:cNvSpPr/>
          <p:nvPr/>
        </p:nvSpPr>
        <p:spPr>
          <a:xfrm>
            <a:off x="5697415" y="4888523"/>
            <a:ext cx="1629508" cy="43375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2133674" y="2520594"/>
            <a:ext cx="970654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fr-FR" sz="1600" dirty="0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  </a:t>
            </a:r>
            <a:r>
              <a:rPr lang="fr-FR" sz="1600" dirty="0" err="1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Space</a:t>
            </a:r>
            <a:endParaRPr lang="fr-FR" dirty="0">
              <a:ln>
                <a:solidFill>
                  <a:srgbClr val="333944">
                    <a:alpha val="0"/>
                  </a:srgbClr>
                </a:solidFill>
              </a:ln>
              <a:solidFill>
                <a:srgbClr val="212121"/>
              </a:solidFill>
              <a:latin typeface="Apple SD Gothic Neo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951003" y="2520594"/>
            <a:ext cx="970654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fr-FR" sz="1600" dirty="0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  </a:t>
            </a:r>
            <a:r>
              <a:rPr lang="fr-FR" sz="1600" dirty="0" err="1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node</a:t>
            </a:r>
            <a:endParaRPr lang="fr-FR" dirty="0">
              <a:ln>
                <a:solidFill>
                  <a:srgbClr val="333944">
                    <a:alpha val="0"/>
                  </a:srgbClr>
                </a:solidFill>
              </a:ln>
              <a:solidFill>
                <a:srgbClr val="212121"/>
              </a:solidFill>
              <a:latin typeface="Apple SD Gothic Neo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348389" y="5803056"/>
            <a:ext cx="199268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fr-FR" sz="1600" dirty="0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  </a:t>
            </a:r>
            <a:r>
              <a:rPr lang="fr-FR" sz="1600" dirty="0" err="1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Space</a:t>
            </a:r>
            <a:r>
              <a:rPr lang="fr-FR" sz="1600" dirty="0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 </a:t>
            </a:r>
            <a:r>
              <a:rPr lang="fr-FR" sz="1600" dirty="0" err="1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Boundary</a:t>
            </a:r>
            <a:endParaRPr lang="fr-FR" dirty="0">
              <a:ln>
                <a:solidFill>
                  <a:srgbClr val="333944">
                    <a:alpha val="0"/>
                  </a:srgbClr>
                </a:solidFill>
              </a:ln>
              <a:solidFill>
                <a:srgbClr val="212121"/>
              </a:solidFill>
              <a:latin typeface="Apple SD Gothic Neo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073275" y="4626770"/>
            <a:ext cx="970654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fr-FR" sz="1600" dirty="0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  </a:t>
            </a:r>
            <a:r>
              <a:rPr lang="fr-FR" sz="1600" dirty="0" err="1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212121"/>
                </a:solidFill>
                <a:latin typeface="Apple SD Gothic Neo"/>
              </a:rPr>
              <a:t>edge</a:t>
            </a:r>
            <a:endParaRPr lang="fr-FR" dirty="0">
              <a:ln>
                <a:solidFill>
                  <a:srgbClr val="333944">
                    <a:alpha val="0"/>
                  </a:srgbClr>
                </a:solidFill>
              </a:ln>
              <a:solidFill>
                <a:srgbClr val="212121"/>
              </a:solidFill>
              <a:latin typeface="Apple SD Gothic Neo"/>
            </a:endParaRPr>
          </a:p>
        </p:txBody>
      </p:sp>
      <p:sp>
        <p:nvSpPr>
          <p:cNvPr id="28" name="Flèche courbée vers la gauche 27"/>
          <p:cNvSpPr/>
          <p:nvPr/>
        </p:nvSpPr>
        <p:spPr>
          <a:xfrm>
            <a:off x="2580465" y="5194980"/>
            <a:ext cx="218219" cy="644902"/>
          </a:xfrm>
          <a:prstGeom prst="curvedLef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METHOD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METHOD</a:t>
            </a:r>
            <a:endParaRPr lang="en-US" altLang="ko-KR" dirty="0"/>
          </a:p>
        </p:txBody>
      </p:sp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2"/>
          <a:srcRect b="327"/>
          <a:stretch/>
        </p:blipFill>
        <p:spPr>
          <a:xfrm>
            <a:off x="1397916" y="1730523"/>
            <a:ext cx="6987353" cy="424847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A4CE6782-074D-47C3-A6F5-D6838DEDD5BA}"/>
              </a:ext>
            </a:extLst>
          </p:cNvPr>
          <p:cNvSpPr txBox="1">
            <a:spLocks/>
          </p:cNvSpPr>
          <p:nvPr/>
        </p:nvSpPr>
        <p:spPr>
          <a:xfrm>
            <a:off x="2033322" y="5848739"/>
            <a:ext cx="590556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600" i="1" spc="-90" dirty="0" smtClean="0">
                <a:solidFill>
                  <a:srgbClr val="373B46"/>
                </a:solidFill>
                <a:latin typeface="+mj-ea"/>
                <a:ea typeface="+mj-ea"/>
              </a:rPr>
              <a:t>Network inside </a:t>
            </a:r>
            <a:r>
              <a:rPr lang="en-US" altLang="ko-KR" sz="1600" i="1" spc="-90" dirty="0" err="1" smtClean="0">
                <a:solidFill>
                  <a:srgbClr val="373B46"/>
                </a:solidFill>
                <a:latin typeface="+mj-ea"/>
                <a:ea typeface="+mj-ea"/>
              </a:rPr>
              <a:t>Lotte</a:t>
            </a:r>
            <a:r>
              <a:rPr lang="en-US" altLang="ko-KR" sz="1600" i="1" spc="-90" dirty="0" smtClean="0">
                <a:solidFill>
                  <a:srgbClr val="373B46"/>
                </a:solidFill>
                <a:latin typeface="+mj-ea"/>
                <a:ea typeface="+mj-ea"/>
              </a:rPr>
              <a:t> </a:t>
            </a:r>
            <a:r>
              <a:rPr lang="en-US" altLang="ko-KR" sz="1600" i="1" spc="-90" dirty="0">
                <a:solidFill>
                  <a:srgbClr val="373B46"/>
                </a:solidFill>
                <a:latin typeface="+mj-ea"/>
                <a:ea typeface="+mj-ea"/>
              </a:rPr>
              <a:t>World </a:t>
            </a:r>
            <a:r>
              <a:rPr lang="en-US" altLang="ko-KR" sz="1600" i="1" spc="-90" dirty="0" smtClean="0">
                <a:solidFill>
                  <a:srgbClr val="373B46"/>
                </a:solidFill>
                <a:latin typeface="+mj-ea"/>
                <a:ea typeface="+mj-ea"/>
              </a:rPr>
              <a:t>Mall building </a:t>
            </a:r>
            <a:r>
              <a:rPr lang="en-US" altLang="ko-KR" sz="1600" i="1" spc="-90" dirty="0">
                <a:solidFill>
                  <a:srgbClr val="373B46"/>
                </a:solidFill>
                <a:latin typeface="+mj-ea"/>
                <a:ea typeface="+mj-ea"/>
              </a:rPr>
              <a:t>located in Seoul, South Korea</a:t>
            </a:r>
            <a:endParaRPr lang="en-US" altLang="ko-KR" sz="1600" i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982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METHOD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METHOD</a:t>
            </a:r>
            <a:endParaRPr lang="en-US" altLang="ko-KR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A4CE6782-074D-47C3-A6F5-D6838DEDD5BA}"/>
              </a:ext>
            </a:extLst>
          </p:cNvPr>
          <p:cNvSpPr txBox="1">
            <a:spLocks/>
          </p:cNvSpPr>
          <p:nvPr/>
        </p:nvSpPr>
        <p:spPr>
          <a:xfrm>
            <a:off x="1034228" y="1661699"/>
            <a:ext cx="547208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800" b="1" spc="-90" dirty="0">
                <a:solidFill>
                  <a:srgbClr val="373B46"/>
                </a:solidFill>
                <a:latin typeface="+mj-ea"/>
                <a:ea typeface="+mj-ea"/>
              </a:rPr>
              <a:t>3</a:t>
            </a:r>
            <a:r>
              <a:rPr lang="en-US" altLang="ko-KR" sz="1800" b="1" spc="-90" dirty="0" smtClean="0">
                <a:solidFill>
                  <a:srgbClr val="373B46"/>
                </a:solidFill>
                <a:latin typeface="+mj-ea"/>
                <a:ea typeface="+mj-ea"/>
              </a:rPr>
              <a:t>. </a:t>
            </a:r>
            <a:r>
              <a:rPr lang="en-US" altLang="ko-KR" sz="1800" dirty="0">
                <a:solidFill>
                  <a:srgbClr val="212121"/>
                </a:solidFill>
                <a:latin typeface="Apple SD Gothic Neo"/>
              </a:rPr>
              <a:t>Camera </a:t>
            </a:r>
            <a:r>
              <a:rPr lang="en-US" altLang="ko-KR" sz="1800" dirty="0" smtClean="0">
                <a:solidFill>
                  <a:srgbClr val="212121"/>
                </a:solidFill>
                <a:latin typeface="Apple SD Gothic Neo"/>
              </a:rPr>
              <a:t>movements </a:t>
            </a:r>
            <a:r>
              <a:rPr lang="en-US" altLang="ko-KR" sz="1800" dirty="0">
                <a:solidFill>
                  <a:srgbClr val="212121"/>
                </a:solidFill>
                <a:latin typeface="Apple SD Gothic Neo"/>
              </a:rPr>
              <a:t>for Indoor </a:t>
            </a:r>
            <a:r>
              <a:rPr lang="en-US" altLang="ko-KR" sz="1800" dirty="0" smtClean="0">
                <a:solidFill>
                  <a:srgbClr val="212121"/>
                </a:solidFill>
                <a:latin typeface="Apple SD Gothic Neo"/>
              </a:rPr>
              <a:t>Navigation</a:t>
            </a:r>
            <a:endParaRPr lang="en-US" altLang="ko-KR" sz="1800" dirty="0">
              <a:solidFill>
                <a:srgbClr val="212121"/>
              </a:solidFill>
              <a:latin typeface="Apple SD Gothic Neo"/>
            </a:endParaRPr>
          </a:p>
        </p:txBody>
      </p:sp>
      <p:grpSp>
        <p:nvGrpSpPr>
          <p:cNvPr id="10" name="그룹 11"/>
          <p:cNvGrpSpPr/>
          <p:nvPr/>
        </p:nvGrpSpPr>
        <p:grpSpPr>
          <a:xfrm>
            <a:off x="1034228" y="2450123"/>
            <a:ext cx="7816695" cy="3634153"/>
            <a:chOff x="9872" y="1628800"/>
            <a:chExt cx="9144000" cy="3955489"/>
          </a:xfrm>
        </p:grpSpPr>
        <p:pic>
          <p:nvPicPr>
            <p:cNvPr id="11" name="그림 2"/>
            <p:cNvPicPr>
              <a:picLocks noChangeAspect="1"/>
            </p:cNvPicPr>
            <p:nvPr/>
          </p:nvPicPr>
          <p:blipFill rotWithShape="1">
            <a:blip r:embed="rId2"/>
            <a:srcRect l="2924" t="25265" r="2095" b="5257"/>
            <a:stretch/>
          </p:blipFill>
          <p:spPr>
            <a:xfrm>
              <a:off x="9872" y="1628800"/>
              <a:ext cx="9144000" cy="39554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4189963" y="3703382"/>
              <a:ext cx="689105" cy="689105"/>
            </a:xfrm>
            <a:prstGeom prst="rect">
              <a:avLst/>
            </a:prstGeom>
          </p:spPr>
        </p:pic>
        <p:cxnSp>
          <p:nvCxnSpPr>
            <p:cNvPr id="13" name="직선 화살표 연결선 53"/>
            <p:cNvCxnSpPr/>
            <p:nvPr/>
          </p:nvCxnSpPr>
          <p:spPr>
            <a:xfrm flipV="1">
              <a:off x="4523501" y="2496671"/>
              <a:ext cx="0" cy="73888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54"/>
            <p:cNvCxnSpPr/>
            <p:nvPr/>
          </p:nvCxnSpPr>
          <p:spPr>
            <a:xfrm>
              <a:off x="4523501" y="4557260"/>
              <a:ext cx="0" cy="73888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55"/>
            <p:cNvSpPr/>
            <p:nvPr/>
          </p:nvSpPr>
          <p:spPr>
            <a:xfrm>
              <a:off x="3673043" y="3246711"/>
              <a:ext cx="1678888" cy="1678888"/>
            </a:xfrm>
            <a:prstGeom prst="arc">
              <a:avLst>
                <a:gd name="adj1" fmla="val 12263521"/>
                <a:gd name="adj2" fmla="val 20206989"/>
              </a:avLst>
            </a:prstGeom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4"/>
            <p:cNvSpPr txBox="1"/>
            <p:nvPr/>
          </p:nvSpPr>
          <p:spPr>
            <a:xfrm>
              <a:off x="3453992" y="1815125"/>
              <a:ext cx="21169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MOVE FORWARD</a:t>
              </a:r>
            </a:p>
            <a:p>
              <a:pPr algn="ctr"/>
              <a:r>
                <a:rPr lang="en-US" altLang="ko-K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ZOOM IN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58"/>
            <p:cNvSpPr txBox="1"/>
            <p:nvPr/>
          </p:nvSpPr>
          <p:spPr>
            <a:xfrm>
              <a:off x="2565648" y="3739466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TURN LEFT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61"/>
            <p:cNvSpPr txBox="1"/>
            <p:nvPr/>
          </p:nvSpPr>
          <p:spPr>
            <a:xfrm>
              <a:off x="4971512" y="3739466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TURN RIGHT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62"/>
            <p:cNvSpPr txBox="1"/>
            <p:nvPr/>
          </p:nvSpPr>
          <p:spPr>
            <a:xfrm>
              <a:off x="4760483" y="4557260"/>
              <a:ext cx="2300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MOVE BACKWARD</a:t>
              </a:r>
            </a:p>
            <a:p>
              <a:pPr algn="ctr"/>
              <a:r>
                <a:rPr lang="en-US" altLang="ko-K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ZOOM OUT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2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34" y="2409656"/>
            <a:ext cx="2199066" cy="1958292"/>
          </a:xfrm>
          <a:prstGeom prst="rect">
            <a:avLst/>
          </a:prstGeom>
        </p:spPr>
      </p:pic>
      <p:sp>
        <p:nvSpPr>
          <p:cNvPr id="8" name="TextBox 13"/>
          <p:cNvSpPr txBox="1"/>
          <p:nvPr/>
        </p:nvSpPr>
        <p:spPr>
          <a:xfrm>
            <a:off x="921534" y="1701770"/>
            <a:ext cx="4740841" cy="737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In order to move  camera…</a:t>
            </a:r>
          </a:p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en-US" altLang="ko-KR" sz="2400" b="1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First</a:t>
            </a: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,</a:t>
            </a: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 find the edge which camera will </a:t>
            </a:r>
            <a:r>
              <a:rPr lang="en-US" altLang="ko-KR" spc="-90" dirty="0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move.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33" y="3361820"/>
            <a:ext cx="2374942" cy="2117488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3120600" y="2680916"/>
            <a:ext cx="5648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In order to move  camera…</a:t>
            </a:r>
          </a:p>
          <a:p>
            <a:pPr algn="just"/>
            <a:r>
              <a:rPr lang="en-US" altLang="ko-KR" sz="2400" b="1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Second</a:t>
            </a: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, judge direction which the camera will move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2375" y="3585509"/>
            <a:ext cx="34816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In case of </a:t>
            </a:r>
            <a:r>
              <a:rPr lang="en-US" altLang="ko-KR" b="1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Move Backward</a:t>
            </a: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,</a:t>
            </a:r>
          </a:p>
          <a:p>
            <a:pPr algn="just"/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s</a:t>
            </a: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et opposite direction and use it as camera direction.</a:t>
            </a:r>
          </a:p>
          <a:p>
            <a:pPr algn="just"/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051" y="4420564"/>
            <a:ext cx="2485164" cy="2216090"/>
          </a:xfrm>
          <a:prstGeom prst="rect">
            <a:avLst/>
          </a:prstGeom>
        </p:spPr>
      </p:pic>
      <p:sp>
        <p:nvSpPr>
          <p:cNvPr id="13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METHOD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METHOD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19" y="3095181"/>
            <a:ext cx="1767993" cy="3097036"/>
          </a:xfrm>
          <a:prstGeom prst="rect">
            <a:avLst/>
          </a:prstGeom>
        </p:spPr>
      </p:pic>
      <p:sp>
        <p:nvSpPr>
          <p:cNvPr id="8" name="TextBox 23"/>
          <p:cNvSpPr txBox="1"/>
          <p:nvPr/>
        </p:nvSpPr>
        <p:spPr>
          <a:xfrm>
            <a:off x="6545557" y="287524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ZOOM IN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5193846" y="453373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TURN LEFT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25"/>
          <p:cNvSpPr txBox="1"/>
          <p:nvPr/>
        </p:nvSpPr>
        <p:spPr>
          <a:xfrm>
            <a:off x="7461252" y="453373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TURN RIGHT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6417317" y="604282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ZOOM OUT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116" y="2393499"/>
            <a:ext cx="2865610" cy="3043085"/>
          </a:xfrm>
          <a:prstGeom prst="rect">
            <a:avLst/>
          </a:prstGeom>
        </p:spPr>
      </p:pic>
      <p:sp>
        <p:nvSpPr>
          <p:cNvPr id="13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METHOD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METHOD</a:t>
            </a:r>
            <a:endParaRPr lang="en-US" altLang="ko-KR" dirty="0"/>
          </a:p>
        </p:txBody>
      </p:sp>
      <p:sp>
        <p:nvSpPr>
          <p:cNvPr id="16" name="TextBox 13"/>
          <p:cNvSpPr txBox="1"/>
          <p:nvPr/>
        </p:nvSpPr>
        <p:spPr>
          <a:xfrm>
            <a:off x="899660" y="1691769"/>
            <a:ext cx="474084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en-US" altLang="ko-KR" sz="2400" b="1" spc="-90" dirty="0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Lastly</a:t>
            </a:r>
            <a:r>
              <a:rPr lang="en-US" altLang="ko-KR" spc="-90" dirty="0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, we can move camera using tree view</a:t>
            </a:r>
            <a:endParaRPr lang="en-US" altLang="ko-K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65987" y="2393499"/>
            <a:ext cx="419052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</a:rPr>
              <a:t>and zoom in/out as well as </a:t>
            </a:r>
            <a:r>
              <a:rPr lang="en-US" altLang="ko-KR" spc="-90" dirty="0" smtClean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</a:rPr>
              <a:t>rotation.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nodejs에 대한 이미지 검색결과">
            <a:extLst>
              <a:ext uri="{FF2B5EF4-FFF2-40B4-BE49-F238E27FC236}">
                <a16:creationId xmlns:a16="http://schemas.microsoft.com/office/drawing/2014/main" xmlns="" id="{F628B156-5729-4C09-8495-50D6B840B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20" y="2959246"/>
            <a:ext cx="2006728" cy="122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80388" y="984398"/>
            <a:ext cx="673239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IMPLEMENTATION</a:t>
            </a:r>
          </a:p>
        </p:txBody>
      </p:sp>
      <p:sp>
        <p:nvSpPr>
          <p:cNvPr id="4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IMPLEMENTATION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A4CE6782-074D-47C3-A6F5-D6838DEDD5BA}"/>
              </a:ext>
            </a:extLst>
          </p:cNvPr>
          <p:cNvSpPr txBox="1">
            <a:spLocks/>
          </p:cNvSpPr>
          <p:nvPr/>
        </p:nvSpPr>
        <p:spPr>
          <a:xfrm>
            <a:off x="1034228" y="1661699"/>
            <a:ext cx="414020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800" b="1" spc="-90" dirty="0">
                <a:solidFill>
                  <a:srgbClr val="373B46"/>
                </a:solidFill>
                <a:latin typeface="+mj-ea"/>
                <a:ea typeface="+mj-ea"/>
              </a:rPr>
              <a:t>3. </a:t>
            </a:r>
            <a:r>
              <a:rPr lang="en-US" altLang="ko-KR" sz="1800" dirty="0">
                <a:solidFill>
                  <a:srgbClr val="212121"/>
                </a:solidFill>
                <a:latin typeface="Apple SD Gothic Neo"/>
              </a:rPr>
              <a:t>Website application for indoor viewer</a:t>
            </a:r>
            <a:endParaRPr lang="en-US" altLang="ko-KR" sz="1800" b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D16B2806-9CCB-4D37-932E-55EE4FE48061}"/>
              </a:ext>
            </a:extLst>
          </p:cNvPr>
          <p:cNvSpPr txBox="1">
            <a:spLocks/>
          </p:cNvSpPr>
          <p:nvPr/>
        </p:nvSpPr>
        <p:spPr>
          <a:xfrm>
            <a:off x="3693875" y="2728347"/>
            <a:ext cx="5249158" cy="1489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The software platform used server-side development</a:t>
            </a:r>
          </a:p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Written in the </a:t>
            </a:r>
            <a:r>
              <a:rPr lang="en-US" altLang="ko-KR" sz="1800" spc="-90" dirty="0" err="1">
                <a:solidFill>
                  <a:srgbClr val="373B46"/>
                </a:solidFill>
                <a:latin typeface="+mj-ea"/>
                <a:ea typeface="+mj-ea"/>
              </a:rPr>
              <a:t>javascript</a:t>
            </a:r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 language</a:t>
            </a:r>
          </a:p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Use the open source library called ‘</a:t>
            </a:r>
            <a:r>
              <a:rPr lang="en-US" altLang="ko-KR" sz="1800" spc="-90" dirty="0" err="1">
                <a:solidFill>
                  <a:srgbClr val="373B46"/>
                </a:solidFill>
                <a:latin typeface="+mj-ea"/>
                <a:ea typeface="+mj-ea"/>
              </a:rPr>
              <a:t>npm</a:t>
            </a:r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’</a:t>
            </a:r>
          </a:p>
        </p:txBody>
      </p:sp>
      <p:pic>
        <p:nvPicPr>
          <p:cNvPr id="8198" name="Picture 6" descr="heroku에 대한 이미지 검색결과">
            <a:extLst>
              <a:ext uri="{FF2B5EF4-FFF2-40B4-BE49-F238E27FC236}">
                <a16:creationId xmlns:a16="http://schemas.microsoft.com/office/drawing/2014/main" xmlns="" id="{21925716-9B77-4608-B582-927A61C10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431" y="4528676"/>
            <a:ext cx="2685951" cy="113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83B63159-CA31-4EFD-904F-037507E0B2C1}"/>
              </a:ext>
            </a:extLst>
          </p:cNvPr>
          <p:cNvSpPr txBox="1">
            <a:spLocks/>
          </p:cNvSpPr>
          <p:nvPr/>
        </p:nvSpPr>
        <p:spPr>
          <a:xfrm>
            <a:off x="1034228" y="4417947"/>
            <a:ext cx="4140200" cy="13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Cloud Platform as a Service (PaaS)</a:t>
            </a:r>
          </a:p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Web application deployment model</a:t>
            </a:r>
          </a:p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Easy to use and Provide free service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646B0D9-584C-494B-849E-7784F195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08" y="1661699"/>
            <a:ext cx="8007388" cy="46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1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FUTURE RESEARCH PLAN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80388" y="984398"/>
            <a:ext cx="673239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FUTURE RESEARCH PLAN</a:t>
            </a:r>
            <a:endParaRPr lang="en-US" altLang="ko-K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45" y="2419593"/>
            <a:ext cx="4095734" cy="253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38" y="4225021"/>
            <a:ext cx="1999313" cy="2123136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C08088A2-F7B0-4B8D-8C06-B94C3F5355BF}"/>
              </a:ext>
            </a:extLst>
          </p:cNvPr>
          <p:cNvSpPr txBox="1">
            <a:spLocks/>
          </p:cNvSpPr>
          <p:nvPr/>
        </p:nvSpPr>
        <p:spPr>
          <a:xfrm>
            <a:off x="1074145" y="1887489"/>
            <a:ext cx="4740842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800" b="1" spc="-90" dirty="0">
                <a:solidFill>
                  <a:srgbClr val="373B46"/>
                </a:solidFill>
                <a:latin typeface="+mj-ea"/>
                <a:ea typeface="+mj-ea"/>
              </a:rPr>
              <a:t>1.  </a:t>
            </a:r>
            <a:r>
              <a:rPr lang="en-US" altLang="ko-KR" sz="1800" dirty="0" smtClean="0">
                <a:solidFill>
                  <a:srgbClr val="212121"/>
                </a:solidFill>
                <a:latin typeface="Apple SD Gothic Neo"/>
              </a:rPr>
              <a:t>z-fighting caused by overlapping polygons</a:t>
            </a:r>
            <a:endParaRPr lang="en-US" altLang="ko-KR" sz="1800" b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C08088A2-F7B0-4B8D-8C06-B94C3F5355BF}"/>
              </a:ext>
            </a:extLst>
          </p:cNvPr>
          <p:cNvSpPr txBox="1">
            <a:spLocks/>
          </p:cNvSpPr>
          <p:nvPr/>
        </p:nvSpPr>
        <p:spPr>
          <a:xfrm>
            <a:off x="5169879" y="3477261"/>
            <a:ext cx="4581126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800" b="1" spc="-90" dirty="0" smtClean="0">
                <a:solidFill>
                  <a:srgbClr val="373B46"/>
                </a:solidFill>
                <a:latin typeface="+mj-ea"/>
                <a:ea typeface="+mj-ea"/>
              </a:rPr>
              <a:t>2.  </a:t>
            </a:r>
            <a:r>
              <a:rPr lang="en-US" altLang="ko-KR" sz="1800" dirty="0" smtClean="0">
                <a:solidFill>
                  <a:srgbClr val="212121"/>
                </a:solidFill>
                <a:latin typeface="Apple SD Gothic Neo"/>
              </a:rPr>
              <a:t>Lack of information in data sample</a:t>
            </a:r>
            <a:endParaRPr lang="en-US" altLang="ko-KR" sz="1800" b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660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altLang="en-US" sz="4800" spc="-90" dirty="0">
                <a:solidFill>
                  <a:srgbClr val="373B46"/>
                </a:solidFill>
                <a:latin typeface="+mj-ea"/>
                <a:cs typeface="+mn-cs"/>
              </a:rPr>
              <a:t>DEMO</a:t>
            </a:r>
            <a:endParaRPr lang="fr-FR" altLang="en-US" sz="4800" spc="-90" dirty="0">
              <a:solidFill>
                <a:srgbClr val="373B46"/>
              </a:solidFill>
              <a:latin typeface="+mj-ea"/>
              <a:cs typeface="+mn-cs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35015" y="2473569"/>
            <a:ext cx="5650523" cy="369332"/>
          </a:xfrm>
          <a:prstGeom prst="rect">
            <a:avLst/>
          </a:prstGeom>
          <a:solidFill>
            <a:srgbClr val="41444F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35015" y="4044461"/>
            <a:ext cx="5650523" cy="369332"/>
          </a:xfrm>
          <a:prstGeom prst="rect">
            <a:avLst/>
          </a:prstGeom>
          <a:solidFill>
            <a:srgbClr val="41444F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47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9" name="부제목 17"/>
          <p:cNvSpPr txBox="1">
            <a:spLocks/>
          </p:cNvSpPr>
          <p:nvPr/>
        </p:nvSpPr>
        <p:spPr>
          <a:xfrm>
            <a:off x="3178206" y="605791"/>
            <a:ext cx="3515557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INDEX</a:t>
            </a:r>
            <a:endParaRPr lang="ko-KR" altLang="en-US" sz="1800" b="1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부제목 17"/>
          <p:cNvSpPr txBox="1">
            <a:spLocks/>
          </p:cNvSpPr>
          <p:nvPr/>
        </p:nvSpPr>
        <p:spPr>
          <a:xfrm>
            <a:off x="1615407" y="1748413"/>
            <a:ext cx="6174989" cy="4132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ko-KR" sz="1600" spc="1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Motivation and Goal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ko-KR" sz="1600" spc="11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IndoorGML</a:t>
            </a:r>
            <a:r>
              <a:rPr lang="en-US" altLang="ko-KR" sz="1600" spc="1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&amp; Cesium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ko-KR" sz="1600" spc="1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Project Design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ko-KR" sz="1600" spc="1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Method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ko-KR" sz="1600" spc="1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Implementation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ko-KR" sz="1600" spc="1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Future Research Plan</a:t>
            </a:r>
          </a:p>
          <a:p>
            <a:pPr marL="342900" indent="-342900" algn="l">
              <a:lnSpc>
                <a:spcPct val="200000"/>
              </a:lnSpc>
              <a:buAutoNum type="arabicPeriod"/>
            </a:pPr>
            <a:r>
              <a:rPr lang="en-US" altLang="ko-KR" sz="1600" spc="1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Conclusion</a:t>
            </a:r>
          </a:p>
          <a:p>
            <a:pPr algn="l">
              <a:lnSpc>
                <a:spcPct val="200000"/>
              </a:lnSpc>
            </a:pPr>
            <a:endParaRPr lang="ko-KR" altLang="en-US" sz="1600" spc="11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20318" y="984398"/>
            <a:ext cx="601578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pc="1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Conclusion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부제목 17">
            <a:extLst>
              <a:ext uri="{FF2B5EF4-FFF2-40B4-BE49-F238E27FC236}">
                <a16:creationId xmlns:a16="http://schemas.microsoft.com/office/drawing/2014/main" xmlns="" id="{0EA96DAE-B132-4823-947C-D6667A9E3344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CONCLUSION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64B844D-FC9F-4B04-92BD-078F1527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75" y="2025490"/>
            <a:ext cx="3697190" cy="1709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0BF3C87-7228-4039-B1CE-6A06DD4D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75" y="4228109"/>
            <a:ext cx="3719482" cy="1710575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50EEE189-B531-4328-BE95-740DCEABD688}"/>
              </a:ext>
            </a:extLst>
          </p:cNvPr>
          <p:cNvSpPr txBox="1">
            <a:spLocks/>
          </p:cNvSpPr>
          <p:nvPr/>
        </p:nvSpPr>
        <p:spPr>
          <a:xfrm>
            <a:off x="4986102" y="2025490"/>
            <a:ext cx="4007768" cy="3913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altLang="ko-KR" sz="1800" spc="-90" dirty="0" smtClean="0">
              <a:latin typeface="+mj-ea"/>
              <a:ea typeface="+mj-ea"/>
            </a:endParaRPr>
          </a:p>
          <a:p>
            <a:r>
              <a:rPr lang="en-US" altLang="ko-KR" sz="1800" spc="-90" dirty="0" smtClean="0">
                <a:latin typeface="+mj-ea"/>
                <a:ea typeface="+mj-ea"/>
              </a:rPr>
              <a:t>This indoor viewer was created thanks to</a:t>
            </a:r>
            <a:endParaRPr lang="en-US" altLang="ko-KR" sz="1800" spc="-90" dirty="0">
              <a:latin typeface="+mj-ea"/>
              <a:ea typeface="+mj-ea"/>
            </a:endParaRPr>
          </a:p>
          <a:p>
            <a:r>
              <a:rPr lang="en-US" altLang="ko-KR" sz="1800" spc="-90" dirty="0" smtClean="0">
                <a:latin typeface="+mj-ea"/>
                <a:ea typeface="+mj-ea"/>
              </a:rPr>
              <a:t>Cesium </a:t>
            </a:r>
          </a:p>
          <a:p>
            <a:r>
              <a:rPr lang="en-US" altLang="ko-KR" sz="1800" spc="-90" dirty="0" smtClean="0">
                <a:latin typeface="+mj-ea"/>
                <a:ea typeface="+mj-ea"/>
              </a:rPr>
              <a:t>&amp;</a:t>
            </a:r>
            <a:r>
              <a:rPr lang="en-US" altLang="ko-KR" sz="1800" spc="-90" dirty="0">
                <a:latin typeface="+mj-ea"/>
                <a:ea typeface="+mj-ea"/>
              </a:rPr>
              <a:t/>
            </a:r>
            <a:br>
              <a:rPr lang="en-US" altLang="ko-KR" sz="1800" spc="-90" dirty="0">
                <a:latin typeface="+mj-ea"/>
                <a:ea typeface="+mj-ea"/>
              </a:rPr>
            </a:br>
            <a:r>
              <a:rPr lang="en-US" altLang="ko-KR" sz="1800" spc="-90" dirty="0">
                <a:latin typeface="+mj-ea"/>
                <a:ea typeface="+mj-ea"/>
              </a:rPr>
              <a:t>Network information of </a:t>
            </a:r>
            <a:r>
              <a:rPr lang="en-US" altLang="ko-KR" sz="1800" spc="-90" dirty="0" err="1">
                <a:latin typeface="+mj-ea"/>
                <a:ea typeface="+mj-ea"/>
              </a:rPr>
              <a:t>I</a:t>
            </a:r>
            <a:r>
              <a:rPr lang="en-US" altLang="ko-KR" sz="1800" spc="-90" dirty="0" err="1" smtClean="0">
                <a:latin typeface="+mj-ea"/>
                <a:ea typeface="+mj-ea"/>
              </a:rPr>
              <a:t>ndoorGML</a:t>
            </a:r>
            <a:endParaRPr lang="en-US" altLang="ko-KR" sz="1800" spc="-90" dirty="0">
              <a:latin typeface="+mj-ea"/>
              <a:ea typeface="+mj-ea"/>
            </a:endParaRPr>
          </a:p>
          <a:p>
            <a:endParaRPr lang="en-US" altLang="ko-KR" sz="1800" spc="-9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571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-10529" y="2062946"/>
            <a:ext cx="9165600" cy="2716696"/>
            <a:chOff x="510165" y="2832370"/>
            <a:chExt cx="9154526" cy="271669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65" y="2832370"/>
              <a:ext cx="9144001" cy="2716696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510165" y="2832370"/>
              <a:ext cx="9154526" cy="271669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4077648" y="763170"/>
            <a:ext cx="988705" cy="619575"/>
          </a:xfrm>
          <a:prstGeom prst="rect">
            <a:avLst/>
          </a:prstGeom>
        </p:spPr>
      </p:pic>
      <p:sp>
        <p:nvSpPr>
          <p:cNvPr id="20" name="제목 19"/>
          <p:cNvSpPr>
            <a:spLocks noGrp="1"/>
          </p:cNvSpPr>
          <p:nvPr>
            <p:ph type="ctrTitle"/>
          </p:nvPr>
        </p:nvSpPr>
        <p:spPr>
          <a:xfrm>
            <a:off x="1757127" y="2944658"/>
            <a:ext cx="5619750" cy="754988"/>
          </a:xfrm>
        </p:spPr>
        <p:txBody>
          <a:bodyPr/>
          <a:lstStyle/>
          <a:p>
            <a:r>
              <a:rPr lang="en-US" altLang="ko-KR" b="0" dirty="0">
                <a:latin typeface="+mn-ea"/>
                <a:ea typeface="+mn-ea"/>
              </a:rPr>
              <a:t>Q&amp;A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8" name="부제목 17"/>
          <p:cNvSpPr>
            <a:spLocks noGrp="1"/>
          </p:cNvSpPr>
          <p:nvPr>
            <p:ph type="subTitle" idx="1"/>
          </p:nvPr>
        </p:nvSpPr>
        <p:spPr>
          <a:xfrm>
            <a:off x="1831966" y="3838150"/>
            <a:ext cx="5470072" cy="4576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b="1" dirty="0">
                <a:latin typeface="+mj-ea"/>
                <a:ea typeface="+mj-ea"/>
              </a:rPr>
              <a:t>THANK YOU FOR LISTENING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33995" y="2904126"/>
            <a:ext cx="5666014" cy="836478"/>
            <a:chOff x="1892363" y="3049858"/>
            <a:chExt cx="5364480" cy="754563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63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17">
            <a:extLst>
              <a:ext uri="{FF2B5EF4-FFF2-40B4-BE49-F238E27FC236}">
                <a16:creationId xmlns:a16="http://schemas.microsoft.com/office/drawing/2014/main" xmlns="" id="{A6BA8F04-F1D5-468D-8AA0-1926DF9EA19C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MOTIVATION AND GOAL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Motivation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Goal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15C4DAFA-D756-4D48-B9A7-A1B700993EC7}"/>
              </a:ext>
            </a:extLst>
          </p:cNvPr>
          <p:cNvSpPr txBox="1">
            <a:spLocks/>
          </p:cNvSpPr>
          <p:nvPr/>
        </p:nvSpPr>
        <p:spPr>
          <a:xfrm>
            <a:off x="5417891" y="2691370"/>
            <a:ext cx="3317736" cy="3448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altLang="ko-KR" sz="2000" b="1" spc="-90" dirty="0">
              <a:solidFill>
                <a:srgbClr val="373B46"/>
              </a:solidFill>
              <a:latin typeface="+mj-ea"/>
              <a:ea typeface="+mj-ea"/>
            </a:endParaRPr>
          </a:p>
          <a:p>
            <a:r>
              <a:rPr lang="en-US" altLang="ko-KR" sz="2000" b="1" spc="-90" dirty="0">
                <a:solidFill>
                  <a:srgbClr val="373B46"/>
                </a:solidFill>
                <a:latin typeface="+mj-ea"/>
                <a:ea typeface="+mj-ea"/>
              </a:rPr>
              <a:t>Can’t detect </a:t>
            </a:r>
            <a:r>
              <a:rPr lang="en-US" altLang="ko-KR" sz="2000" b="1" spc="-90" dirty="0" smtClean="0">
                <a:solidFill>
                  <a:srgbClr val="373B46"/>
                </a:solidFill>
                <a:latin typeface="+mj-ea"/>
                <a:ea typeface="+mj-ea"/>
              </a:rPr>
              <a:t>collision </a:t>
            </a:r>
            <a:r>
              <a:rPr lang="en-US" altLang="ko-KR" sz="2000" b="1" spc="-90" dirty="0">
                <a:solidFill>
                  <a:srgbClr val="373B46"/>
                </a:solidFill>
                <a:latin typeface="+mj-ea"/>
                <a:ea typeface="+mj-ea"/>
              </a:rPr>
              <a:t>&amp;</a:t>
            </a:r>
          </a:p>
          <a:p>
            <a:r>
              <a:rPr lang="en-US" altLang="ko-KR" sz="2000" b="1" spc="-90" dirty="0">
                <a:solidFill>
                  <a:srgbClr val="373B46"/>
                </a:solidFill>
                <a:latin typeface="+mj-ea"/>
                <a:ea typeface="+mj-ea"/>
              </a:rPr>
              <a:t>Inadequate movement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C08088A2-F7B0-4B8D-8C06-B94C3F5355BF}"/>
              </a:ext>
            </a:extLst>
          </p:cNvPr>
          <p:cNvSpPr txBox="1">
            <a:spLocks/>
          </p:cNvSpPr>
          <p:nvPr/>
        </p:nvSpPr>
        <p:spPr>
          <a:xfrm>
            <a:off x="1034228" y="1730523"/>
            <a:ext cx="414020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800" b="1" spc="-90" dirty="0">
                <a:solidFill>
                  <a:srgbClr val="373B46"/>
                </a:solidFill>
                <a:latin typeface="+mj-ea"/>
                <a:ea typeface="+mj-ea"/>
              </a:rPr>
              <a:t>1.  </a:t>
            </a:r>
            <a:r>
              <a:rPr lang="en-US" altLang="ko-KR" sz="1800" dirty="0">
                <a:solidFill>
                  <a:srgbClr val="212121"/>
                </a:solidFill>
                <a:latin typeface="Apple SD Gothic Neo"/>
              </a:rPr>
              <a:t>No collision detection</a:t>
            </a:r>
            <a:endParaRPr lang="en-US" altLang="ko-KR" sz="1800" b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B16333A-01EB-4F04-A8E7-6AF16D646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3"/>
          <a:stretch/>
        </p:blipFill>
        <p:spPr>
          <a:xfrm>
            <a:off x="1034228" y="2588500"/>
            <a:ext cx="4176359" cy="3448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2DA7EB7-4B22-4220-8BF2-487527A54A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8" y="2588500"/>
            <a:ext cx="4170598" cy="3448548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6EB07FF2-0514-4D7F-AA06-DDD60C60AD46}"/>
              </a:ext>
            </a:extLst>
          </p:cNvPr>
          <p:cNvSpPr txBox="1">
            <a:spLocks/>
          </p:cNvSpPr>
          <p:nvPr/>
        </p:nvSpPr>
        <p:spPr>
          <a:xfrm>
            <a:off x="1034228" y="6037048"/>
            <a:ext cx="4140200" cy="31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altLang="ko-KR" sz="1600" i="1" spc="-90" dirty="0" err="1" smtClean="0">
                <a:solidFill>
                  <a:srgbClr val="373B46"/>
                </a:solidFill>
                <a:latin typeface="+mj-ea"/>
                <a:ea typeface="+mj-ea"/>
              </a:rPr>
              <a:t>Picturehouse</a:t>
            </a:r>
            <a:r>
              <a:rPr lang="en-US" altLang="ko-KR" sz="1600" i="1" spc="-90" dirty="0" smtClean="0">
                <a:solidFill>
                  <a:srgbClr val="373B46"/>
                </a:solidFill>
                <a:latin typeface="+mj-ea"/>
                <a:ea typeface="+mj-ea"/>
              </a:rPr>
              <a:t> </a:t>
            </a:r>
            <a:r>
              <a:rPr lang="en-US" altLang="ko-KR" sz="1600" i="1" spc="-90" dirty="0">
                <a:solidFill>
                  <a:srgbClr val="373B46"/>
                </a:solidFill>
                <a:latin typeface="+mj-ea"/>
                <a:ea typeface="+mj-ea"/>
              </a:rPr>
              <a:t>Central in Google </a:t>
            </a:r>
            <a:r>
              <a:rPr lang="en-US" altLang="ko-KR" sz="1600" i="1" spc="-90" dirty="0" smtClean="0">
                <a:solidFill>
                  <a:srgbClr val="373B46"/>
                </a:solidFill>
                <a:latin typeface="+mj-ea"/>
                <a:ea typeface="+mj-ea"/>
              </a:rPr>
              <a:t>Maps</a:t>
            </a:r>
            <a:endParaRPr lang="en-US" altLang="ko-KR" sz="1600" i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14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2910B42-C0C7-4AE4-BA99-8398033773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" r="3334"/>
          <a:stretch/>
        </p:blipFill>
        <p:spPr>
          <a:xfrm>
            <a:off x="1269462" y="2439444"/>
            <a:ext cx="2996703" cy="37062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1F3E298-3DA2-4C07-9C41-406F4BA43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"/>
          <a:stretch/>
        </p:blipFill>
        <p:spPr>
          <a:xfrm>
            <a:off x="1269462" y="2448431"/>
            <a:ext cx="2996703" cy="36792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CFF00FD3-9653-46D3-A3EB-4883D9E568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62" y="2448431"/>
            <a:ext cx="2996703" cy="36792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A88AF2-967D-41FE-B3DC-4FB8CF8326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" r="9415"/>
          <a:stretch/>
        </p:blipFill>
        <p:spPr>
          <a:xfrm>
            <a:off x="1269463" y="2437755"/>
            <a:ext cx="2996703" cy="3697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19F3DAB-A075-48FB-8E66-B0FE6C55B6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r="8002"/>
          <a:stretch/>
        </p:blipFill>
        <p:spPr>
          <a:xfrm>
            <a:off x="1269464" y="2439444"/>
            <a:ext cx="2996703" cy="36775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5E21ED7-2F5A-4E03-92DC-E721442F9FD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1"/>
          <a:stretch/>
        </p:blipFill>
        <p:spPr>
          <a:xfrm>
            <a:off x="1262710" y="2439444"/>
            <a:ext cx="2996703" cy="36775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CFD3044C-617A-4D11-88DC-7BAEE198B21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"/>
          <a:stretch/>
        </p:blipFill>
        <p:spPr>
          <a:xfrm>
            <a:off x="1262709" y="2449943"/>
            <a:ext cx="2996703" cy="3685258"/>
          </a:xfrm>
          <a:prstGeom prst="rect">
            <a:avLst/>
          </a:prstGeom>
        </p:spPr>
      </p:pic>
      <p:sp>
        <p:nvSpPr>
          <p:cNvPr id="7" name="부제목 17">
            <a:extLst>
              <a:ext uri="{FF2B5EF4-FFF2-40B4-BE49-F238E27FC236}">
                <a16:creationId xmlns:a16="http://schemas.microsoft.com/office/drawing/2014/main" xmlns="" id="{A6BA8F04-F1D5-468D-8AA0-1926DF9EA19C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MOTIVATION AND GOAL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Motivation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Goal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15C4DAFA-D756-4D48-B9A7-A1B700993EC7}"/>
              </a:ext>
            </a:extLst>
          </p:cNvPr>
          <p:cNvSpPr txBox="1">
            <a:spLocks/>
          </p:cNvSpPr>
          <p:nvPr/>
        </p:nvSpPr>
        <p:spPr>
          <a:xfrm>
            <a:off x="4986101" y="2448430"/>
            <a:ext cx="3676117" cy="36972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Distorted location of camera</a:t>
            </a:r>
          </a:p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The camera is fixed and</a:t>
            </a:r>
          </a:p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Take a 360 degree picture</a:t>
            </a:r>
          </a:p>
          <a:p>
            <a:endParaRPr lang="en-US" altLang="ko-KR" sz="2000" b="1" spc="-90" dirty="0">
              <a:solidFill>
                <a:srgbClr val="373B46"/>
              </a:solidFill>
              <a:latin typeface="+mj-ea"/>
              <a:ea typeface="+mj-ea"/>
            </a:endParaRPr>
          </a:p>
          <a:p>
            <a:r>
              <a:rPr lang="en-US" altLang="ko-KR" sz="2000" b="1" spc="-90" dirty="0">
                <a:solidFill>
                  <a:srgbClr val="373B46"/>
                </a:solidFill>
                <a:latin typeface="+mj-ea"/>
                <a:ea typeface="+mj-ea"/>
              </a:rPr>
              <a:t>You must stay at each point</a:t>
            </a:r>
          </a:p>
          <a:p>
            <a:r>
              <a:rPr lang="en-US" altLang="ko-KR" sz="2000" b="1" spc="-90" dirty="0">
                <a:solidFill>
                  <a:srgbClr val="373B46"/>
                </a:solidFill>
                <a:latin typeface="+mj-ea"/>
                <a:ea typeface="+mj-ea"/>
              </a:rPr>
              <a:t>and can look around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C08088A2-F7B0-4B8D-8C06-B94C3F5355BF}"/>
              </a:ext>
            </a:extLst>
          </p:cNvPr>
          <p:cNvSpPr txBox="1">
            <a:spLocks/>
          </p:cNvSpPr>
          <p:nvPr/>
        </p:nvSpPr>
        <p:spPr>
          <a:xfrm>
            <a:off x="1034228" y="1730523"/>
            <a:ext cx="414020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800" b="1" spc="-90" dirty="0">
                <a:solidFill>
                  <a:srgbClr val="373B46"/>
                </a:solidFill>
                <a:latin typeface="+mj-ea"/>
                <a:ea typeface="+mj-ea"/>
              </a:rPr>
              <a:t>2. </a:t>
            </a:r>
            <a:r>
              <a:rPr lang="en-US" altLang="ko-KR" sz="1800" dirty="0">
                <a:solidFill>
                  <a:srgbClr val="212121"/>
                </a:solidFill>
                <a:latin typeface="Apple SD Gothic Neo"/>
              </a:rPr>
              <a:t>Taking space individually</a:t>
            </a:r>
            <a:endParaRPr lang="en-US" altLang="ko-KR" sz="1800" b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21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27500" y="1616474"/>
            <a:ext cx="8325090" cy="4436559"/>
            <a:chOff x="827500" y="1372799"/>
            <a:chExt cx="8325090" cy="443655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78" r="1813"/>
            <a:stretch/>
          </p:blipFill>
          <p:spPr>
            <a:xfrm>
              <a:off x="827500" y="1372799"/>
              <a:ext cx="8325090" cy="4434430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827500" y="1372799"/>
              <a:ext cx="8325090" cy="4436559"/>
              <a:chOff x="818910" y="1643387"/>
              <a:chExt cx="8325090" cy="4436559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4981249" y="1643387"/>
                <a:ext cx="4162751" cy="4434430"/>
              </a:xfrm>
              <a:prstGeom prst="rect">
                <a:avLst/>
              </a:prstGeom>
              <a:solidFill>
                <a:srgbClr val="373B46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18910" y="1643387"/>
                <a:ext cx="4162751" cy="4436559"/>
              </a:xfrm>
              <a:prstGeom prst="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내용 개체 틀 2"/>
              <p:cNvSpPr txBox="1">
                <a:spLocks/>
              </p:cNvSpPr>
              <p:nvPr/>
            </p:nvSpPr>
            <p:spPr>
              <a:xfrm>
                <a:off x="827500" y="1976762"/>
                <a:ext cx="4140200" cy="6345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indent="0" algn="ctr" defTabSz="914400" latinLnBrk="1">
                  <a:lnSpc>
                    <a:spcPct val="8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>
                    <a:ln>
                      <a:solidFill>
                        <a:srgbClr val="333944">
                          <a:alpha val="0"/>
                        </a:srgbClr>
                      </a:solidFill>
                    </a:ln>
                  </a:defRPr>
                </a:lvl1pPr>
                <a:lvl2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/>
                </a:lvl2pPr>
                <a:lvl3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/>
                </a:lvl3pPr>
                <a:lvl4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100"/>
                </a:lvl4pPr>
                <a:lvl5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100"/>
                </a:lvl5pPr>
                <a:lvl6pPr marL="25146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altLang="ko-KR" sz="1800" b="1" spc="-90" dirty="0">
                    <a:solidFill>
                      <a:srgbClr val="373B46"/>
                    </a:solidFill>
                    <a:latin typeface="+mj-ea"/>
                    <a:ea typeface="+mj-ea"/>
                  </a:rPr>
                  <a:t>3DINV Old Version</a:t>
                </a:r>
              </a:p>
            </p:txBody>
          </p:sp>
          <p:sp>
            <p:nvSpPr>
              <p:cNvPr id="11" name="내용 개체 틀 2"/>
              <p:cNvSpPr txBox="1">
                <a:spLocks/>
              </p:cNvSpPr>
              <p:nvPr/>
            </p:nvSpPr>
            <p:spPr>
              <a:xfrm>
                <a:off x="4988641" y="1976762"/>
                <a:ext cx="4140200" cy="6345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indent="0" algn="ctr" defTabSz="914400" latinLnBrk="1">
                  <a:lnSpc>
                    <a:spcPct val="8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>
                    <a:ln>
                      <a:solidFill>
                        <a:srgbClr val="333944">
                          <a:alpha val="0"/>
                        </a:srgbClr>
                      </a:solidFill>
                    </a:ln>
                  </a:defRPr>
                </a:lvl1pPr>
                <a:lvl2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/>
                </a:lvl2pPr>
                <a:lvl3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/>
                </a:lvl3pPr>
                <a:lvl4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100"/>
                </a:lvl4pPr>
                <a:lvl5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100"/>
                </a:lvl5pPr>
                <a:lvl6pPr marL="25146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altLang="ko-KR" sz="1800" b="1" spc="-90" dirty="0">
                    <a:solidFill>
                      <a:schemeClr val="bg1"/>
                    </a:solidFill>
                    <a:latin typeface="+mj-ea"/>
                    <a:ea typeface="+mj-ea"/>
                  </a:rPr>
                  <a:t>3DINV </a:t>
                </a:r>
                <a:r>
                  <a:rPr lang="en-US" altLang="ko-KR" sz="1800" b="1" spc="-9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Goals</a:t>
                </a:r>
                <a:endParaRPr lang="en-US" altLang="ko-KR" sz="1800" b="1" spc="-9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2495962" y="2516725"/>
                <a:ext cx="819150" cy="0"/>
              </a:xfrm>
              <a:prstGeom prst="line">
                <a:avLst/>
              </a:prstGeom>
              <a:ln w="34925">
                <a:solidFill>
                  <a:srgbClr val="373B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6658387" y="2516725"/>
                <a:ext cx="819150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내용 개체 틀 2"/>
              <p:cNvSpPr txBox="1">
                <a:spLocks/>
              </p:cNvSpPr>
              <p:nvPr/>
            </p:nvSpPr>
            <p:spPr>
              <a:xfrm>
                <a:off x="839851" y="2663381"/>
                <a:ext cx="4148790" cy="34072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indent="0" algn="ctr" defTabSz="914400" latinLnBrk="1">
                  <a:lnSpc>
                    <a:spcPct val="8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>
                    <a:ln>
                      <a:solidFill>
                        <a:srgbClr val="333944">
                          <a:alpha val="0"/>
                        </a:srgbClr>
                      </a:solidFill>
                    </a:ln>
                  </a:defRPr>
                </a:lvl1pPr>
                <a:lvl2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/>
                </a:lvl2pPr>
                <a:lvl3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/>
                </a:lvl3pPr>
                <a:lvl4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100"/>
                </a:lvl4pPr>
                <a:lvl5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100"/>
                </a:lvl5pPr>
                <a:lvl6pPr marL="25146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en-US" altLang="ko-KR" sz="1800" dirty="0">
                    <a:ln>
                      <a:noFill/>
                    </a:ln>
                    <a:solidFill>
                      <a:srgbClr val="212121"/>
                    </a:solidFill>
                    <a:latin typeface="Apple SD Gothic Neo"/>
                  </a:rPr>
                  <a:t>No collision detection</a:t>
                </a:r>
                <a:endParaRPr lang="en-US" altLang="ko-KR" sz="1600" dirty="0">
                  <a:solidFill>
                    <a:srgbClr val="212121"/>
                  </a:solidFill>
                  <a:latin typeface="Apple SD Gothic Neo"/>
                </a:endParaRPr>
              </a:p>
              <a:p>
                <a:pPr marL="1257300" lvl="2" indent="-342900">
                  <a:buFontTx/>
                  <a:buChar char="-"/>
                </a:pPr>
                <a:r>
                  <a:rPr lang="en-US" altLang="ko-KR" sz="1600" dirty="0">
                    <a:solidFill>
                      <a:srgbClr val="212121"/>
                    </a:solidFill>
                    <a:latin typeface="Apple SD Gothic Neo"/>
                  </a:rPr>
                  <a:t>Inadequate movement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endParaRPr lang="en-US" altLang="ko-KR" sz="1600" dirty="0">
                  <a:ln>
                    <a:noFill/>
                  </a:ln>
                  <a:solidFill>
                    <a:srgbClr val="212121"/>
                  </a:solidFill>
                  <a:latin typeface="Apple SD Gothic Neo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ko-KR" sz="1800" dirty="0">
                    <a:ln>
                      <a:noFill/>
                    </a:ln>
                    <a:solidFill>
                      <a:srgbClr val="212121"/>
                    </a:solidFill>
                    <a:latin typeface="Apple SD Gothic Neo"/>
                  </a:rPr>
                  <a:t>Taking space individually</a:t>
                </a:r>
              </a:p>
              <a:p>
                <a:pPr marL="1257300" lvl="2" indent="-342900">
                  <a:buFontTx/>
                  <a:buChar char="-"/>
                </a:pPr>
                <a:r>
                  <a:rPr lang="en-US" altLang="ko-KR" sz="1600" spc="-90" dirty="0">
                    <a:solidFill>
                      <a:srgbClr val="373B46"/>
                    </a:solidFill>
                    <a:latin typeface="+mj-ea"/>
                  </a:rPr>
                  <a:t>Distorted location of camera</a:t>
                </a:r>
              </a:p>
              <a:p>
                <a:pPr marL="1257300" lvl="2" indent="-342900">
                  <a:buFontTx/>
                  <a:buChar char="-"/>
                </a:pPr>
                <a:r>
                  <a:rPr lang="en-US" altLang="ko-KR" sz="1600" spc="-90" dirty="0">
                    <a:solidFill>
                      <a:srgbClr val="373B46"/>
                    </a:solidFill>
                    <a:latin typeface="+mj-ea"/>
                  </a:rPr>
                  <a:t>User must stop fixed point</a:t>
                </a:r>
              </a:p>
              <a:p>
                <a:pPr marL="1257300" lvl="2" indent="-342900">
                  <a:buFontTx/>
                  <a:buChar char="-"/>
                </a:pPr>
                <a:r>
                  <a:rPr lang="en-US" altLang="ko-KR" sz="1600" spc="-90" dirty="0">
                    <a:solidFill>
                      <a:srgbClr val="373B46"/>
                    </a:solidFill>
                    <a:latin typeface="+mj-ea"/>
                  </a:rPr>
                  <a:t>User can only look around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endParaRPr lang="en-US" altLang="ko-KR" sz="1600" dirty="0">
                  <a:ln>
                    <a:noFill/>
                  </a:ln>
                  <a:solidFill>
                    <a:srgbClr val="212121"/>
                  </a:solidFill>
                  <a:latin typeface="Apple SD Gothic Neo"/>
                </a:endParaRPr>
              </a:p>
            </p:txBody>
          </p:sp>
          <p:sp>
            <p:nvSpPr>
              <p:cNvPr id="18" name="내용 개체 틀 2"/>
              <p:cNvSpPr txBox="1">
                <a:spLocks/>
              </p:cNvSpPr>
              <p:nvPr/>
            </p:nvSpPr>
            <p:spPr>
              <a:xfrm>
                <a:off x="4981249" y="2514595"/>
                <a:ext cx="4148790" cy="34072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indent="0" algn="ctr" defTabSz="914400" latinLnBrk="1">
                  <a:lnSpc>
                    <a:spcPct val="8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>
                    <a:ln>
                      <a:solidFill>
                        <a:srgbClr val="333944">
                          <a:alpha val="0"/>
                        </a:srgbClr>
                      </a:solidFill>
                    </a:ln>
                  </a:defRPr>
                </a:lvl1pPr>
                <a:lvl2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/>
                </a:lvl2pPr>
                <a:lvl3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/>
                </a:lvl3pPr>
                <a:lvl4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100"/>
                </a:lvl4pPr>
                <a:lvl5pPr indent="0" defTabSz="914400" latinLnBrk="1">
                  <a:lnSpc>
                    <a:spcPct val="8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100"/>
                </a:lvl5pPr>
                <a:lvl6pPr marL="25146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 defTabSz="9144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altLang="ko-KR" sz="1800" spc="-90" dirty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Define the camera moving path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ko-KR" sz="1600" spc="-90" dirty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It can </a:t>
                </a:r>
                <a:r>
                  <a:rPr lang="en-US" altLang="ko-KR" sz="1600" spc="-90" dirty="0" smtClean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prevent</a:t>
                </a:r>
                <a:r>
                  <a:rPr lang="ko-KR" altLang="en-US" sz="1600" spc="-90" dirty="0" smtClean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 </a:t>
                </a:r>
                <a:r>
                  <a:rPr lang="en-US" altLang="ko-KR" sz="1600" spc="-90" dirty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collision</a:t>
                </a:r>
              </a:p>
              <a:p>
                <a:pPr marL="1657350" lvl="3" indent="-285750">
                  <a:buFontTx/>
                  <a:buChar char="-"/>
                </a:pPr>
                <a:r>
                  <a:rPr lang="en-US" altLang="ko-KR" sz="1400" spc="-90" dirty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Movement similar to reality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sz="1600" spc="-90" dirty="0">
                  <a:ln>
                    <a:solidFill>
                      <a:srgbClr val="373B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ko-KR" sz="1600" spc="-90" dirty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It </a:t>
                </a:r>
                <a:r>
                  <a:rPr lang="en-US" altLang="ko-KR" sz="1600" spc="-90" dirty="0" smtClean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gives </a:t>
                </a:r>
                <a:r>
                  <a:rPr lang="en-US" altLang="ko-KR" sz="1600" spc="-90" dirty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continuity to </a:t>
                </a:r>
                <a:r>
                  <a:rPr lang="en-US" altLang="ko-KR" sz="1600" spc="-90" dirty="0" smtClean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space</a:t>
                </a:r>
                <a:endParaRPr lang="en-US" altLang="ko-KR" sz="1600" spc="-90" dirty="0">
                  <a:ln>
                    <a:solidFill>
                      <a:srgbClr val="373B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</a:endParaRPr>
              </a:p>
              <a:p>
                <a:pPr marL="1714500" lvl="3" indent="-342900">
                  <a:buFontTx/>
                  <a:buChar char="-"/>
                </a:pPr>
                <a:r>
                  <a:rPr lang="en-US" altLang="ko-KR" sz="1400" spc="-90" dirty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No space distortion</a:t>
                </a:r>
              </a:p>
              <a:p>
                <a:pPr marL="1714500" lvl="3" indent="-342900">
                  <a:buFontTx/>
                  <a:buChar char="-"/>
                </a:pPr>
                <a:r>
                  <a:rPr lang="en-US" altLang="ko-KR" sz="1400" spc="-90" dirty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User can move </a:t>
                </a:r>
                <a:r>
                  <a:rPr lang="en-US" altLang="ko-KR" sz="1400" spc="-90" dirty="0" smtClean="0">
                    <a:ln>
                      <a:solidFill>
                        <a:srgbClr val="373B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freely</a:t>
                </a:r>
                <a:endParaRPr lang="en-US" altLang="ko-KR" sz="1400" spc="-90" dirty="0">
                  <a:ln>
                    <a:solidFill>
                      <a:srgbClr val="373B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</a:endParaRPr>
              </a:p>
            </p:txBody>
          </p:sp>
        </p:grpSp>
      </p:grpSp>
      <p:sp>
        <p:nvSpPr>
          <p:cNvPr id="24" name="부제목 17">
            <a:extLst>
              <a:ext uri="{FF2B5EF4-FFF2-40B4-BE49-F238E27FC236}">
                <a16:creationId xmlns:a16="http://schemas.microsoft.com/office/drawing/2014/main" xmlns="" id="{89E061B1-D4AE-409D-8496-8501D32A4A77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MOTIVATION AND GOAL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6" name="텍스트 개체 틀 19">
            <a:extLst>
              <a:ext uri="{FF2B5EF4-FFF2-40B4-BE49-F238E27FC236}">
                <a16:creationId xmlns:a16="http://schemas.microsoft.com/office/drawing/2014/main" xmlns="" id="{E19370AB-81B7-4370-AD6E-0F413F487080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Motivation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24799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IndoorGML</a:t>
            </a:r>
            <a:endParaRPr lang="en-US" altLang="ko-KR" dirty="0"/>
          </a:p>
          <a:p>
            <a:r>
              <a:rPr lang="en-US" dirty="0"/>
              <a:t>&amp;</a:t>
            </a:r>
          </a:p>
          <a:p>
            <a:r>
              <a:rPr lang="en-US" dirty="0"/>
              <a:t>Cesium</a:t>
            </a:r>
          </a:p>
        </p:txBody>
      </p:sp>
      <p:sp>
        <p:nvSpPr>
          <p:cNvPr id="4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INDOORGML &amp; CESIUM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A4CE6782-074D-47C3-A6F5-D6838DEDD5BA}"/>
              </a:ext>
            </a:extLst>
          </p:cNvPr>
          <p:cNvSpPr txBox="1">
            <a:spLocks/>
          </p:cNvSpPr>
          <p:nvPr/>
        </p:nvSpPr>
        <p:spPr>
          <a:xfrm>
            <a:off x="1034228" y="1730523"/>
            <a:ext cx="414020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800" b="1" spc="-90" dirty="0">
                <a:solidFill>
                  <a:srgbClr val="373B46"/>
                </a:solidFill>
                <a:latin typeface="+mj-ea"/>
                <a:ea typeface="+mj-ea"/>
              </a:rPr>
              <a:t>1. </a:t>
            </a:r>
            <a:r>
              <a:rPr lang="en-US" altLang="ko-KR" sz="1800" dirty="0" err="1">
                <a:solidFill>
                  <a:srgbClr val="212121"/>
                </a:solidFill>
                <a:latin typeface="Apple SD Gothic Neo"/>
              </a:rPr>
              <a:t>IndoorGML</a:t>
            </a:r>
            <a:endParaRPr lang="en-US" altLang="ko-KR" sz="1800" b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A5AFD40-3971-4650-B982-67A0492B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97" y="2566220"/>
            <a:ext cx="1581150" cy="13716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91E3D78C-8106-4CCD-8CCF-39AF69C10EFD}"/>
              </a:ext>
            </a:extLst>
          </p:cNvPr>
          <p:cNvSpPr txBox="1">
            <a:spLocks/>
          </p:cNvSpPr>
          <p:nvPr/>
        </p:nvSpPr>
        <p:spPr>
          <a:xfrm>
            <a:off x="4745927" y="2507325"/>
            <a:ext cx="4398073" cy="1489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Open Geospatial Consortium (OGC) standard</a:t>
            </a:r>
          </a:p>
          <a:p>
            <a:r>
              <a:rPr lang="en-US" altLang="ko-KR" sz="1800" spc="-90" dirty="0" smtClean="0">
                <a:solidFill>
                  <a:srgbClr val="373B46"/>
                </a:solidFill>
                <a:latin typeface="+mj-ea"/>
                <a:ea typeface="+mj-ea"/>
              </a:rPr>
              <a:t>provides </a:t>
            </a:r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a common framework</a:t>
            </a:r>
          </a:p>
          <a:p>
            <a:r>
              <a:rPr lang="en-US" altLang="ko-KR" sz="1800" spc="-90" dirty="0" smtClean="0">
                <a:solidFill>
                  <a:srgbClr val="373B46"/>
                </a:solidFill>
                <a:latin typeface="+mj-ea"/>
                <a:ea typeface="+mj-ea"/>
              </a:rPr>
              <a:t>Aims </a:t>
            </a:r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to exchange </a:t>
            </a:r>
            <a:r>
              <a:rPr lang="en-US" altLang="ko-KR" sz="1800" spc="-90" dirty="0" smtClean="0">
                <a:solidFill>
                  <a:srgbClr val="373B46"/>
                </a:solidFill>
                <a:latin typeface="+mj-ea"/>
                <a:ea typeface="+mj-ea"/>
              </a:rPr>
              <a:t>indoor </a:t>
            </a:r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spatial information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EB6AE04-FEC7-4597-814E-1BD9BB78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428" y="4345859"/>
            <a:ext cx="3783180" cy="180775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95F08C91-5E52-4C64-A8C9-5061C31A78A9}"/>
              </a:ext>
            </a:extLst>
          </p:cNvPr>
          <p:cNvSpPr txBox="1">
            <a:spLocks/>
          </p:cNvSpPr>
          <p:nvPr/>
        </p:nvSpPr>
        <p:spPr>
          <a:xfrm>
            <a:off x="1034228" y="4271850"/>
            <a:ext cx="3999888" cy="1955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800" spc="-90" dirty="0" smtClean="0">
                <a:solidFill>
                  <a:srgbClr val="373B46"/>
                </a:solidFill>
                <a:latin typeface="+mj-ea"/>
                <a:ea typeface="+mj-ea"/>
              </a:rPr>
              <a:t>provides </a:t>
            </a:r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information to represent movement</a:t>
            </a:r>
          </a:p>
          <a:p>
            <a:r>
              <a:rPr lang="en-US" altLang="ko-KR" sz="1800" spc="-90" dirty="0" smtClean="0">
                <a:solidFill>
                  <a:srgbClr val="373B46"/>
                </a:solidFill>
                <a:latin typeface="+mj-ea"/>
                <a:ea typeface="+mj-ea"/>
              </a:rPr>
              <a:t>Focuses </a:t>
            </a:r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on the relationship between spaces</a:t>
            </a:r>
          </a:p>
          <a:p>
            <a:endParaRPr lang="en-US" altLang="ko-KR" sz="1800" b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30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IndoorGML</a:t>
            </a:r>
            <a:endParaRPr lang="en-US" altLang="ko-KR" dirty="0"/>
          </a:p>
          <a:p>
            <a:r>
              <a:rPr lang="en-US" dirty="0"/>
              <a:t>&amp;</a:t>
            </a:r>
          </a:p>
          <a:p>
            <a:r>
              <a:rPr lang="en-US" dirty="0"/>
              <a:t>Cesium</a:t>
            </a:r>
          </a:p>
        </p:txBody>
      </p:sp>
      <p:sp>
        <p:nvSpPr>
          <p:cNvPr id="4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INDOORGML &amp; CESIUM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A4CE6782-074D-47C3-A6F5-D6838DEDD5BA}"/>
              </a:ext>
            </a:extLst>
          </p:cNvPr>
          <p:cNvSpPr txBox="1">
            <a:spLocks/>
          </p:cNvSpPr>
          <p:nvPr/>
        </p:nvSpPr>
        <p:spPr>
          <a:xfrm>
            <a:off x="1034228" y="1661699"/>
            <a:ext cx="414020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800" b="1" spc="-90" dirty="0">
                <a:solidFill>
                  <a:srgbClr val="373B46"/>
                </a:solidFill>
                <a:latin typeface="+mj-ea"/>
                <a:ea typeface="+mj-ea"/>
              </a:rPr>
              <a:t>2. </a:t>
            </a:r>
            <a:r>
              <a:rPr lang="en-US" altLang="ko-KR" sz="1800" dirty="0">
                <a:solidFill>
                  <a:srgbClr val="212121"/>
                </a:solidFill>
                <a:latin typeface="Apple SD Gothic Neo"/>
              </a:rPr>
              <a:t>Cesium</a:t>
            </a:r>
            <a:endParaRPr lang="en-US" altLang="ko-KR" sz="1800" b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F0CD7E8-6E92-473A-9F7D-286595F9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97" y="2438501"/>
            <a:ext cx="1318137" cy="1318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CA5D54D-1D6F-4BB5-8654-684AD81A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957" y="3825462"/>
            <a:ext cx="3674241" cy="2842552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85D0AA70-D1C1-4998-94C9-29A4CA91E8CB}"/>
              </a:ext>
            </a:extLst>
          </p:cNvPr>
          <p:cNvSpPr txBox="1">
            <a:spLocks/>
          </p:cNvSpPr>
          <p:nvPr/>
        </p:nvSpPr>
        <p:spPr>
          <a:xfrm>
            <a:off x="1254319" y="4270753"/>
            <a:ext cx="3311630" cy="1951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Have many</a:t>
            </a:r>
            <a:r>
              <a:rPr lang="ko-KR" altLang="en-US" sz="1800" spc="-90" dirty="0">
                <a:solidFill>
                  <a:srgbClr val="373B46"/>
                </a:solidFill>
                <a:latin typeface="+mj-ea"/>
                <a:ea typeface="+mj-ea"/>
              </a:rPr>
              <a:t> </a:t>
            </a:r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public demos and APIs</a:t>
            </a:r>
          </a:p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Still active and updated</a:t>
            </a:r>
          </a:p>
          <a:p>
            <a:endParaRPr lang="en-US" altLang="ko-KR" sz="1800" b="1" spc="-90" dirty="0">
              <a:solidFill>
                <a:srgbClr val="373B46"/>
              </a:solidFill>
              <a:latin typeface="+mj-ea"/>
              <a:ea typeface="+mj-ea"/>
            </a:endParaRPr>
          </a:p>
          <a:p>
            <a:r>
              <a:rPr lang="en-US" altLang="ko-KR" sz="1800" b="1" spc="-90" dirty="0" smtClean="0">
                <a:solidFill>
                  <a:srgbClr val="373B46"/>
                </a:solidFill>
                <a:latin typeface="+mj-ea"/>
                <a:ea typeface="+mj-ea"/>
              </a:rPr>
              <a:t>Operates </a:t>
            </a:r>
            <a:r>
              <a:rPr lang="en-US" altLang="ko-KR" sz="1800" b="1" spc="-90" dirty="0">
                <a:solidFill>
                  <a:srgbClr val="373B46"/>
                </a:solidFill>
                <a:latin typeface="+mj-ea"/>
                <a:ea typeface="+mj-ea"/>
              </a:rPr>
              <a:t>as intended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91E3D78C-8106-4CCD-8CCF-39AF69C10EFD}"/>
              </a:ext>
            </a:extLst>
          </p:cNvPr>
          <p:cNvSpPr txBox="1">
            <a:spLocks/>
          </p:cNvSpPr>
          <p:nvPr/>
        </p:nvSpPr>
        <p:spPr>
          <a:xfrm>
            <a:off x="4378352" y="2336072"/>
            <a:ext cx="4398073" cy="1489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Open </a:t>
            </a:r>
            <a:r>
              <a:rPr lang="en-US" altLang="ko-KR" sz="1800" spc="-90" dirty="0" smtClean="0">
                <a:solidFill>
                  <a:srgbClr val="373B46"/>
                </a:solidFill>
                <a:latin typeface="+mj-ea"/>
                <a:ea typeface="+mj-ea"/>
              </a:rPr>
              <a:t>Source </a:t>
            </a:r>
          </a:p>
          <a:p>
            <a:r>
              <a:rPr lang="en-US" altLang="ko-KR" sz="1800" spc="-90" dirty="0" err="1" smtClean="0">
                <a:solidFill>
                  <a:srgbClr val="373B46"/>
                </a:solidFill>
                <a:latin typeface="+mj-ea"/>
                <a:ea typeface="+mj-ea"/>
              </a:rPr>
              <a:t>Javascript</a:t>
            </a:r>
            <a:r>
              <a:rPr lang="en-US" altLang="ko-KR" sz="1800" spc="-90" dirty="0" smtClean="0">
                <a:solidFill>
                  <a:srgbClr val="373B46"/>
                </a:solidFill>
                <a:latin typeface="+mj-ea"/>
                <a:ea typeface="+mj-ea"/>
              </a:rPr>
              <a:t> –based Library</a:t>
            </a:r>
          </a:p>
          <a:p>
            <a:r>
              <a:rPr lang="en-US" altLang="ko-KR" sz="1800" spc="-90" dirty="0" smtClean="0">
                <a:solidFill>
                  <a:srgbClr val="373B46"/>
                </a:solidFill>
                <a:latin typeface="+mj-ea"/>
                <a:ea typeface="+mj-ea"/>
              </a:rPr>
              <a:t>Adapted for 3D applications</a:t>
            </a:r>
            <a:endParaRPr lang="en-US" altLang="ko-KR" sz="1800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85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PROJECT DESIGN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PROJECT</a:t>
            </a:r>
          </a:p>
          <a:p>
            <a:r>
              <a:rPr lang="en-US" dirty="0"/>
              <a:t>DESIGN</a:t>
            </a:r>
          </a:p>
        </p:txBody>
      </p:sp>
      <p:grpSp>
        <p:nvGrpSpPr>
          <p:cNvPr id="9" name="그룹 59"/>
          <p:cNvGrpSpPr/>
          <p:nvPr/>
        </p:nvGrpSpPr>
        <p:grpSpPr>
          <a:xfrm>
            <a:off x="5663795" y="1476510"/>
            <a:ext cx="3269001" cy="5229698"/>
            <a:chOff x="5184523" y="755412"/>
            <a:chExt cx="3404696" cy="5676943"/>
          </a:xfrm>
        </p:grpSpPr>
        <p:sp>
          <p:nvSpPr>
            <p:cNvPr id="10" name="사다리꼴 9"/>
            <p:cNvSpPr/>
            <p:nvPr/>
          </p:nvSpPr>
          <p:spPr>
            <a:xfrm>
              <a:off x="6858481" y="5373019"/>
              <a:ext cx="1522381" cy="360237"/>
            </a:xfrm>
            <a:prstGeom prst="trapezoid">
              <a:avLst>
                <a:gd name="adj" fmla="val 45784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7"/>
            <p:cNvSpPr/>
            <p:nvPr/>
          </p:nvSpPr>
          <p:spPr>
            <a:xfrm flipV="1">
              <a:off x="5451644" y="1198638"/>
              <a:ext cx="1000338" cy="350602"/>
            </a:xfrm>
            <a:prstGeom prst="trapezoid">
              <a:avLst>
                <a:gd name="adj" fmla="val 45784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8"/>
            <p:cNvSpPr/>
            <p:nvPr/>
          </p:nvSpPr>
          <p:spPr>
            <a:xfrm>
              <a:off x="5184523" y="1475733"/>
              <a:ext cx="3347917" cy="39166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0"/>
            <p:cNvSpPr txBox="1"/>
            <p:nvPr/>
          </p:nvSpPr>
          <p:spPr>
            <a:xfrm>
              <a:off x="5234493" y="755412"/>
              <a:ext cx="1508265" cy="434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spc="-90" dirty="0" err="1">
                  <a:ln>
                    <a:solidFill>
                      <a:srgbClr val="333944">
                        <a:alpha val="0"/>
                      </a:srgbClr>
                    </a:solidFill>
                  </a:ln>
                  <a:solidFill>
                    <a:srgbClr val="373B46"/>
                  </a:solidFill>
                  <a:latin typeface="+mj-ea"/>
                  <a:ea typeface="+mj-ea"/>
                </a:rPr>
                <a:t>IndoorGML</a:t>
              </a:r>
              <a:endParaRPr lang="ko-KR" altLang="en-US" sz="2000" b="1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직사각형 11"/>
            <p:cNvSpPr/>
            <p:nvPr/>
          </p:nvSpPr>
          <p:spPr>
            <a:xfrm>
              <a:off x="5580112" y="1412777"/>
              <a:ext cx="752400" cy="136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2"/>
            <p:cNvSpPr/>
            <p:nvPr/>
          </p:nvSpPr>
          <p:spPr>
            <a:xfrm>
              <a:off x="7020272" y="5346324"/>
              <a:ext cx="1206000" cy="92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3"/>
            <p:cNvSpPr/>
            <p:nvPr/>
          </p:nvSpPr>
          <p:spPr>
            <a:xfrm>
              <a:off x="5331059" y="1628800"/>
              <a:ext cx="1563483" cy="792088"/>
            </a:xfrm>
            <a:prstGeom prst="rect">
              <a:avLst/>
            </a:prstGeom>
            <a:solidFill>
              <a:srgbClr val="FFE96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90" dirty="0">
                  <a:ln>
                    <a:solidFill>
                      <a:srgbClr val="333944">
                        <a:alpha val="0"/>
                      </a:srgbClr>
                    </a:solidFill>
                  </a:ln>
                  <a:solidFill>
                    <a:srgbClr val="373B46"/>
                  </a:solidFill>
                  <a:latin typeface="+mj-ea"/>
                  <a:ea typeface="+mj-ea"/>
                </a:rPr>
                <a:t>GML to JSON data conversion</a:t>
              </a:r>
            </a:p>
          </p:txBody>
        </p:sp>
        <p:sp>
          <p:nvSpPr>
            <p:cNvPr id="17" name="직사각형 14"/>
            <p:cNvSpPr/>
            <p:nvPr/>
          </p:nvSpPr>
          <p:spPr>
            <a:xfrm>
              <a:off x="5331059" y="3356992"/>
              <a:ext cx="1483685" cy="792088"/>
            </a:xfrm>
            <a:prstGeom prst="rect">
              <a:avLst/>
            </a:prstGeom>
            <a:solidFill>
              <a:srgbClr val="FFD8B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90" dirty="0">
                  <a:ln>
                    <a:solidFill>
                      <a:srgbClr val="333944">
                        <a:alpha val="0"/>
                      </a:srgbClr>
                    </a:solidFill>
                  </a:ln>
                  <a:solidFill>
                    <a:srgbClr val="373B46"/>
                  </a:solidFill>
                  <a:latin typeface="+mj-ea"/>
                  <a:ea typeface="+mj-ea"/>
                </a:rPr>
                <a:t>Display Building</a:t>
              </a:r>
            </a:p>
          </p:txBody>
        </p:sp>
        <p:sp>
          <p:nvSpPr>
            <p:cNvPr id="18" name="직사각형 15"/>
            <p:cNvSpPr/>
            <p:nvPr/>
          </p:nvSpPr>
          <p:spPr>
            <a:xfrm>
              <a:off x="6890740" y="3356992"/>
              <a:ext cx="1483200" cy="792088"/>
            </a:xfrm>
            <a:prstGeom prst="rect">
              <a:avLst/>
            </a:prstGeom>
            <a:solidFill>
              <a:srgbClr val="FFD8B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90" dirty="0">
                  <a:ln>
                    <a:solidFill>
                      <a:srgbClr val="333944">
                        <a:alpha val="0"/>
                      </a:srgbClr>
                    </a:solidFill>
                  </a:ln>
                  <a:solidFill>
                    <a:srgbClr val="373B46"/>
                  </a:solidFill>
                  <a:latin typeface="+mj-ea"/>
                  <a:ea typeface="+mj-ea"/>
                </a:rPr>
                <a:t>Indoor Navigator</a:t>
              </a:r>
            </a:p>
          </p:txBody>
        </p:sp>
        <p:sp>
          <p:nvSpPr>
            <p:cNvPr id="19" name="TextBox 17"/>
            <p:cNvSpPr txBox="1"/>
            <p:nvPr/>
          </p:nvSpPr>
          <p:spPr>
            <a:xfrm>
              <a:off x="5353259" y="4149080"/>
              <a:ext cx="1440000" cy="56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90" dirty="0">
                  <a:ln>
                    <a:solidFill>
                      <a:srgbClr val="333944">
                        <a:alpha val="0"/>
                      </a:srgbClr>
                    </a:solidFill>
                  </a:ln>
                  <a:solidFill>
                    <a:srgbClr val="373B46"/>
                  </a:solidFill>
                  <a:latin typeface="+mj-ea"/>
                  <a:ea typeface="+mj-ea"/>
                </a:rPr>
                <a:t>Map and network implementation</a:t>
              </a:r>
              <a:endParaRPr lang="ko-KR" altLang="en-US" sz="14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6963062" y="4149080"/>
              <a:ext cx="1440000" cy="80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90" dirty="0">
                  <a:ln>
                    <a:solidFill>
                      <a:srgbClr val="333944">
                        <a:alpha val="0"/>
                      </a:srgbClr>
                    </a:solidFill>
                  </a:ln>
                  <a:solidFill>
                    <a:srgbClr val="373B46"/>
                  </a:solidFill>
                  <a:latin typeface="+mj-ea"/>
                  <a:ea typeface="+mj-ea"/>
                </a:rPr>
                <a:t>Camera movement for Indoor Navigator</a:t>
              </a:r>
              <a:endParaRPr lang="ko-KR" altLang="en-US" sz="14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endParaRPr>
            </a:p>
          </p:txBody>
        </p:sp>
        <p:cxnSp>
          <p:nvCxnSpPr>
            <p:cNvPr id="21" name="직선 화살표 연결선 21"/>
            <p:cNvCxnSpPr>
              <a:stCxn id="13" idx="2"/>
            </p:cNvCxnSpPr>
            <p:nvPr/>
          </p:nvCxnSpPr>
          <p:spPr>
            <a:xfrm flipH="1">
              <a:off x="5974439" y="1189740"/>
              <a:ext cx="14186" cy="43906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5"/>
            <p:cNvCxnSpPr>
              <a:stCxn id="16" idx="2"/>
              <a:endCxn id="17" idx="0"/>
            </p:cNvCxnSpPr>
            <p:nvPr/>
          </p:nvCxnSpPr>
          <p:spPr>
            <a:xfrm flipH="1">
              <a:off x="6072902" y="2420888"/>
              <a:ext cx="39899" cy="93610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9"/>
            <p:cNvSpPr txBox="1"/>
            <p:nvPr/>
          </p:nvSpPr>
          <p:spPr>
            <a:xfrm>
              <a:off x="5638939" y="2636912"/>
              <a:ext cx="872169" cy="43432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2000" b="1" spc="-90" dirty="0">
                  <a:ln>
                    <a:solidFill>
                      <a:srgbClr val="333944">
                        <a:alpha val="0"/>
                      </a:srgbClr>
                    </a:solidFill>
                  </a:ln>
                  <a:solidFill>
                    <a:srgbClr val="373B46"/>
                  </a:solidFill>
                  <a:latin typeface="+mj-ea"/>
                  <a:ea typeface="+mj-ea"/>
                </a:rPr>
                <a:t>JSON</a:t>
              </a:r>
              <a:endParaRPr lang="ko-KR" altLang="en-US" sz="2000" b="1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endParaRPr>
            </a:p>
          </p:txBody>
        </p:sp>
        <p:cxnSp>
          <p:nvCxnSpPr>
            <p:cNvPr id="24" name="꺾인 연결선 33"/>
            <p:cNvCxnSpPr>
              <a:stCxn id="23" idx="3"/>
              <a:endCxn id="18" idx="0"/>
            </p:cNvCxnSpPr>
            <p:nvPr/>
          </p:nvCxnSpPr>
          <p:spPr>
            <a:xfrm>
              <a:off x="6511108" y="2854076"/>
              <a:ext cx="1121232" cy="502916"/>
            </a:xfrm>
            <a:prstGeom prst="bent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36"/>
            <p:cNvSpPr txBox="1"/>
            <p:nvPr/>
          </p:nvSpPr>
          <p:spPr>
            <a:xfrm>
              <a:off x="6793258" y="5998027"/>
              <a:ext cx="1795961" cy="434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spc="-90" dirty="0">
                  <a:ln>
                    <a:solidFill>
                      <a:srgbClr val="333944">
                        <a:alpha val="0"/>
                      </a:srgbClr>
                    </a:solidFill>
                  </a:ln>
                  <a:solidFill>
                    <a:srgbClr val="373B46"/>
                  </a:solidFill>
                  <a:latin typeface="+mj-ea"/>
                  <a:ea typeface="+mj-ea"/>
                </a:rPr>
                <a:t>Indoor Viewer</a:t>
              </a:r>
              <a:endParaRPr lang="ko-KR" altLang="en-US" sz="2000" b="1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endParaRPr>
            </a:p>
          </p:txBody>
        </p:sp>
        <p:cxnSp>
          <p:nvCxnSpPr>
            <p:cNvPr id="26" name="꺾인 연결선 38"/>
            <p:cNvCxnSpPr/>
            <p:nvPr/>
          </p:nvCxnSpPr>
          <p:spPr>
            <a:xfrm rot="16200000" flipH="1">
              <a:off x="6230847" y="4541263"/>
              <a:ext cx="1294950" cy="1610124"/>
            </a:xfrm>
            <a:prstGeom prst="bentConnector3">
              <a:avLst>
                <a:gd name="adj1" fmla="val 31328"/>
              </a:avLst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41"/>
            <p:cNvCxnSpPr/>
            <p:nvPr/>
          </p:nvCxnSpPr>
          <p:spPr>
            <a:xfrm>
              <a:off x="7683062" y="5108230"/>
              <a:ext cx="1172" cy="88979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60"/>
          <p:cNvSpPr txBox="1"/>
          <p:nvPr/>
        </p:nvSpPr>
        <p:spPr>
          <a:xfrm>
            <a:off x="1018985" y="2082086"/>
            <a:ext cx="4648864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lnSpc>
                <a:spcPct val="80000"/>
              </a:lnSpc>
              <a:spcBef>
                <a:spcPts val="1000"/>
              </a:spcBef>
            </a:pPr>
            <a:r>
              <a:rPr lang="en-US" altLang="ko-KR" sz="2800" b="1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First</a:t>
            </a: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, </a:t>
            </a:r>
            <a:r>
              <a:rPr lang="en-US" altLang="ko-KR" spc="-90" dirty="0" err="1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IndoorGML</a:t>
            </a: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 data file is converted to a JSON file using </a:t>
            </a:r>
            <a:r>
              <a:rPr lang="en-US" altLang="ko-KR" spc="-90" dirty="0" err="1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jsonix</a:t>
            </a: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.</a:t>
            </a:r>
            <a:endParaRPr lang="ko-KR" altLang="en-US" spc="-90" dirty="0">
              <a:ln>
                <a:solidFill>
                  <a:srgbClr val="333944">
                    <a:alpha val="0"/>
                  </a:srgbClr>
                </a:solidFill>
              </a:ln>
              <a:solidFill>
                <a:srgbClr val="373B46"/>
              </a:solidFill>
              <a:latin typeface="+mj-ea"/>
              <a:ea typeface="+mj-ea"/>
            </a:endParaRPr>
          </a:p>
        </p:txBody>
      </p:sp>
      <p:sp>
        <p:nvSpPr>
          <p:cNvPr id="31" name="TextBox 61"/>
          <p:cNvSpPr txBox="1"/>
          <p:nvPr/>
        </p:nvSpPr>
        <p:spPr>
          <a:xfrm>
            <a:off x="1018985" y="3209780"/>
            <a:ext cx="4648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Second</a:t>
            </a: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, The converted information is used to draw the building in the chosen viewer along with the network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.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62"/>
          <p:cNvSpPr txBox="1"/>
          <p:nvPr/>
        </p:nvSpPr>
        <p:spPr>
          <a:xfrm>
            <a:off x="1018985" y="4751630"/>
            <a:ext cx="4648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Third</a:t>
            </a:r>
            <a:r>
              <a:rPr lang="en-US" altLang="ko-KR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</a:rPr>
              <a:t>, The camera is controlled to move along the predefined network and rotate around showing the indoor space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.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xmlns="" id="{70856155-BA51-43F4-A004-62C1F1ECECE7}"/>
              </a:ext>
            </a:extLst>
          </p:cNvPr>
          <p:cNvSpPr txBox="1">
            <a:spLocks/>
          </p:cNvSpPr>
          <p:nvPr/>
        </p:nvSpPr>
        <p:spPr>
          <a:xfrm>
            <a:off x="137717" y="984398"/>
            <a:ext cx="536986" cy="746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377" rtl="0"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1" kern="1000" spc="-70" baseline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METHOD</a:t>
            </a:r>
            <a:endParaRPr lang="en-US" dirty="0"/>
          </a:p>
        </p:txBody>
      </p:sp>
      <p:sp>
        <p:nvSpPr>
          <p:cNvPr id="4" name="부제목 17">
            <a:extLst>
              <a:ext uri="{FF2B5EF4-FFF2-40B4-BE49-F238E27FC236}">
                <a16:creationId xmlns:a16="http://schemas.microsoft.com/office/drawing/2014/main" xmlns="" id="{60B00379-1D29-4C33-A5CE-9102E62D2882}"/>
              </a:ext>
            </a:extLst>
          </p:cNvPr>
          <p:cNvSpPr txBox="1">
            <a:spLocks/>
          </p:cNvSpPr>
          <p:nvPr/>
        </p:nvSpPr>
        <p:spPr>
          <a:xfrm>
            <a:off x="2251066" y="609175"/>
            <a:ext cx="5470072" cy="457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METHOD</a:t>
            </a:r>
            <a:endParaRPr lang="ko-KR" altLang="en-US" sz="18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A4CE6782-074D-47C3-A6F5-D6838DEDD5BA}"/>
              </a:ext>
            </a:extLst>
          </p:cNvPr>
          <p:cNvSpPr txBox="1">
            <a:spLocks/>
          </p:cNvSpPr>
          <p:nvPr/>
        </p:nvSpPr>
        <p:spPr>
          <a:xfrm>
            <a:off x="1034228" y="1661699"/>
            <a:ext cx="4140200" cy="634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800" b="1" spc="-90" dirty="0">
                <a:solidFill>
                  <a:srgbClr val="373B46"/>
                </a:solidFill>
                <a:latin typeface="+mj-ea"/>
                <a:ea typeface="+mj-ea"/>
              </a:rPr>
              <a:t>1. </a:t>
            </a:r>
            <a:r>
              <a:rPr lang="en-US" altLang="ko-KR" sz="1800" dirty="0">
                <a:solidFill>
                  <a:srgbClr val="212121"/>
                </a:solidFill>
                <a:latin typeface="Apple SD Gothic Neo"/>
              </a:rPr>
              <a:t>GML to JSON</a:t>
            </a:r>
            <a:endParaRPr lang="en-US" altLang="ko-KR" sz="1800" b="1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91E3D78C-8106-4CCD-8CCF-39AF69C10EFD}"/>
              </a:ext>
            </a:extLst>
          </p:cNvPr>
          <p:cNvSpPr txBox="1">
            <a:spLocks/>
          </p:cNvSpPr>
          <p:nvPr/>
        </p:nvSpPr>
        <p:spPr>
          <a:xfrm>
            <a:off x="5083279" y="2473963"/>
            <a:ext cx="3568746" cy="3956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 defTabSz="914400" latinLnBrk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ln>
                  <a:solidFill>
                    <a:srgbClr val="333944">
                      <a:alpha val="0"/>
                    </a:srgbClr>
                  </a:solidFill>
                </a:ln>
              </a:defRPr>
            </a:lvl1pPr>
            <a:lvl2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 defTabSz="914400" latinLnBrk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We need to convert the GML file to JSON</a:t>
            </a:r>
          </a:p>
          <a:p>
            <a:r>
              <a:rPr lang="en-US" altLang="ko-KR" sz="1800" spc="-90" dirty="0" smtClean="0">
                <a:solidFill>
                  <a:srgbClr val="373B46"/>
                </a:solidFill>
                <a:latin typeface="+mj-ea"/>
                <a:ea typeface="+mj-ea"/>
              </a:rPr>
              <a:t>Using </a:t>
            </a:r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JSONIX</a:t>
            </a:r>
          </a:p>
          <a:p>
            <a:endParaRPr lang="en-US" altLang="ko-KR" sz="1800" spc="-90" dirty="0">
              <a:solidFill>
                <a:srgbClr val="373B46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spc="-90" dirty="0">
                <a:solidFill>
                  <a:srgbClr val="373B46"/>
                </a:solidFill>
                <a:latin typeface="+mj-ea"/>
                <a:ea typeface="+mj-ea"/>
              </a:rPr>
              <a:t>JSONIX</a:t>
            </a:r>
          </a:p>
          <a:p>
            <a:pPr marL="285750" indent="-285750">
              <a:buFontTx/>
              <a:buChar char="-"/>
            </a:pPr>
            <a:r>
              <a:rPr lang="en-US" altLang="ko-KR" sz="1600" spc="-90" dirty="0">
                <a:solidFill>
                  <a:srgbClr val="373B46"/>
                </a:solidFill>
                <a:latin typeface="+mj-ea"/>
                <a:ea typeface="+mj-ea"/>
              </a:rPr>
              <a:t>JavaScript library</a:t>
            </a:r>
          </a:p>
          <a:p>
            <a:pPr marL="285750" indent="-285750">
              <a:buFontTx/>
              <a:buChar char="-"/>
            </a:pPr>
            <a:r>
              <a:rPr lang="en-US" altLang="ko-KR" sz="1600" spc="-90" dirty="0">
                <a:solidFill>
                  <a:srgbClr val="373B46"/>
                </a:solidFill>
                <a:latin typeface="+mj-ea"/>
                <a:ea typeface="+mj-ea"/>
              </a:rPr>
              <a:t>Convert  between XML and JSON</a:t>
            </a:r>
          </a:p>
          <a:p>
            <a:pPr marL="285750" indent="-285750">
              <a:buFontTx/>
              <a:buChar char="-"/>
            </a:pPr>
            <a:r>
              <a:rPr lang="en-US" altLang="ko-KR" sz="1600" spc="-90" dirty="0">
                <a:solidFill>
                  <a:srgbClr val="373B46"/>
                </a:solidFill>
                <a:latin typeface="+mj-ea"/>
                <a:ea typeface="+mj-ea"/>
              </a:rPr>
              <a:t>Simple usage</a:t>
            </a:r>
          </a:p>
          <a:p>
            <a:pPr marL="285750" indent="-285750">
              <a:buFontTx/>
              <a:buChar char="-"/>
            </a:pPr>
            <a:endParaRPr lang="en-US" altLang="ko-KR" sz="1600" spc="-90" dirty="0">
              <a:solidFill>
                <a:srgbClr val="373B46"/>
              </a:solidFill>
              <a:latin typeface="+mj-ea"/>
              <a:ea typeface="+mj-ea"/>
            </a:endParaRPr>
          </a:p>
        </p:txBody>
      </p:sp>
      <p:pic>
        <p:nvPicPr>
          <p:cNvPr id="2052" name="Picture 4" descr="http://gmlperformance.com/gmlnew/images/gml-logo.png">
            <a:extLst>
              <a:ext uri="{FF2B5EF4-FFF2-40B4-BE49-F238E27FC236}">
                <a16:creationId xmlns:a16="http://schemas.microsoft.com/office/drawing/2014/main" xmlns="" id="{8090E09C-B464-428A-B81C-B4DD1F2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91" y="2473963"/>
            <a:ext cx="2835900" cy="12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son에 대한 이미지 검색결과">
            <a:extLst>
              <a:ext uri="{FF2B5EF4-FFF2-40B4-BE49-F238E27FC236}">
                <a16:creationId xmlns:a16="http://schemas.microsoft.com/office/drawing/2014/main" xmlns="" id="{981CDCF5-D6F5-43BE-90C4-C787ABD82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91" y="4877042"/>
            <a:ext cx="2835900" cy="14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xmlns="" id="{88111FAB-3048-4707-8BC1-6D84D23560E6}"/>
              </a:ext>
            </a:extLst>
          </p:cNvPr>
          <p:cNvSpPr/>
          <p:nvPr/>
        </p:nvSpPr>
        <p:spPr>
          <a:xfrm>
            <a:off x="2635045" y="4001728"/>
            <a:ext cx="599768" cy="82591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4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poqa">
      <a:majorFont>
        <a:latin typeface="SpoqaHanSans"/>
        <a:ea typeface="SpoqaHanSans"/>
        <a:cs typeface=""/>
      </a:majorFont>
      <a:minorFont>
        <a:latin typeface="SpoqaHanSans-thin"/>
        <a:ea typeface="SpoqaHanSans-thin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2545</TotalTime>
  <Words>558</Words>
  <Application>Microsoft Office PowerPoint</Application>
  <PresentationFormat>Affichage à l'écran (4:3)</PresentationFormat>
  <Paragraphs>169</Paragraphs>
  <Slides>21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Office 테마</vt:lpstr>
      <vt:lpstr>3DINV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PROJECT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</vt:lpstr>
      <vt:lpstr>Présentation PowerPoint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DELL</cp:lastModifiedBy>
  <cp:revision>592</cp:revision>
  <dcterms:created xsi:type="dcterms:W3CDTF">2016-11-18T22:13:00Z</dcterms:created>
  <dcterms:modified xsi:type="dcterms:W3CDTF">2017-09-12T22:07:10Z</dcterms:modified>
</cp:coreProperties>
</file>